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72" r:id="rId7"/>
    <p:sldId id="263" r:id="rId8"/>
    <p:sldId id="261" r:id="rId9"/>
    <p:sldId id="268" r:id="rId10"/>
    <p:sldId id="271" r:id="rId11"/>
    <p:sldId id="265" r:id="rId12"/>
    <p:sldId id="266"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GLISE Vanessa" initials="LV" lastIdx="4" clrIdx="0">
    <p:extLst>
      <p:ext uri="{19B8F6BF-5375-455C-9EA6-DF929625EA0E}">
        <p15:presenceInfo xmlns:p15="http://schemas.microsoft.com/office/powerpoint/2012/main" userId="S-1-5-21-1370178198-801778805-402442831-640475" providerId="AD"/>
      </p:ext>
    </p:extLst>
  </p:cmAuthor>
  <p:cmAuthor id="2" name="SCHERER-EFFOSSE Claudia" initials="SEC" lastIdx="13" clrIdx="1">
    <p:extLst>
      <p:ext uri="{19B8F6BF-5375-455C-9EA6-DF929625EA0E}">
        <p15:presenceInfo xmlns:p15="http://schemas.microsoft.com/office/powerpoint/2012/main" userId="S-1-5-21-1370178198-801778805-402442831-18542" providerId="AD"/>
      </p:ext>
    </p:extLst>
  </p:cmAuthor>
  <p:cmAuthor id="3" name="LOURY Myriam" initials="LM" lastIdx="6" clrIdx="2">
    <p:extLst>
      <p:ext uri="{19B8F6BF-5375-455C-9EA6-DF929625EA0E}">
        <p15:presenceInfo xmlns:p15="http://schemas.microsoft.com/office/powerpoint/2012/main" userId="S-1-5-21-1370178198-801778805-402442831-5520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FD4443E-F989-4FC4-A0C8-D5A2AF1F390B}" styleName="Style foncé 1 - Accentuation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4C1A8A3-306A-4EB7-A6B1-4F7E0EB9C5D6}" styleName="Style moyen 3 - Accentuation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5" d="100"/>
          <a:sy n="105" d="100"/>
        </p:scale>
        <p:origin x="132"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Classeur2"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Classeur2"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Classeur2"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Nombre d'élèves boursiers</a:t>
            </a:r>
          </a:p>
        </c:rich>
      </c:tx>
      <c:layout>
        <c:manualLayout>
          <c:xMode val="edge"/>
          <c:yMode val="edge"/>
          <c:x val="0.28244982535077851"/>
          <c:y val="4.629629629629629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manualLayout>
          <c:layoutTarget val="inner"/>
          <c:xMode val="edge"/>
          <c:yMode val="edge"/>
          <c:x val="0.1034560361264146"/>
          <c:y val="0.19209499854184894"/>
          <c:w val="0.87297199692143745"/>
          <c:h val="0.60498505395158941"/>
        </c:manualLayout>
      </c:layout>
      <c:barChart>
        <c:barDir val="col"/>
        <c:grouping val="clustered"/>
        <c:varyColors val="0"/>
        <c:ser>
          <c:idx val="0"/>
          <c:order val="0"/>
          <c:tx>
            <c:strRef>
              <c:f>Feuil1!$B$5</c:f>
              <c:strCache>
                <c:ptCount val="1"/>
                <c:pt idx="0">
                  <c:v>Nb d'élèves boursiers</c:v>
                </c:pt>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Feuil1!$C$4:$K$4</c:f>
              <c:strCache>
                <c:ptCount val="9"/>
                <c:pt idx="0">
                  <c:v>2016/2017</c:v>
                </c:pt>
                <c:pt idx="1">
                  <c:v>2017/2018</c:v>
                </c:pt>
                <c:pt idx="2">
                  <c:v>2018/2019</c:v>
                </c:pt>
                <c:pt idx="3">
                  <c:v>2019/2020</c:v>
                </c:pt>
                <c:pt idx="4">
                  <c:v>2020/2021</c:v>
                </c:pt>
                <c:pt idx="5">
                  <c:v>2021/2022</c:v>
                </c:pt>
                <c:pt idx="6">
                  <c:v>2022/2023</c:v>
                </c:pt>
                <c:pt idx="7">
                  <c:v>2023/2024</c:v>
                </c:pt>
                <c:pt idx="8">
                  <c:v>2024/2025</c:v>
                </c:pt>
              </c:strCache>
            </c:strRef>
          </c:cat>
          <c:val>
            <c:numRef>
              <c:f>Feuil1!$C$5:$K$5</c:f>
              <c:numCache>
                <c:formatCode>#,##0</c:formatCode>
                <c:ptCount val="9"/>
                <c:pt idx="0">
                  <c:v>25602</c:v>
                </c:pt>
                <c:pt idx="1">
                  <c:v>25432</c:v>
                </c:pt>
                <c:pt idx="2">
                  <c:v>24588</c:v>
                </c:pt>
                <c:pt idx="3">
                  <c:v>25498</c:v>
                </c:pt>
                <c:pt idx="4">
                  <c:v>24848</c:v>
                </c:pt>
                <c:pt idx="5">
                  <c:v>24811</c:v>
                </c:pt>
                <c:pt idx="6">
                  <c:v>23790</c:v>
                </c:pt>
                <c:pt idx="7">
                  <c:v>22094</c:v>
                </c:pt>
                <c:pt idx="8">
                  <c:v>19590</c:v>
                </c:pt>
              </c:numCache>
            </c:numRef>
          </c:val>
          <c:extLst>
            <c:ext xmlns:c16="http://schemas.microsoft.com/office/drawing/2014/chart" uri="{C3380CC4-5D6E-409C-BE32-E72D297353CC}">
              <c16:uniqueId val="{00000000-10E7-482F-B045-44B1D9F2BDB5}"/>
            </c:ext>
          </c:extLst>
        </c:ser>
        <c:dLbls>
          <c:showLegendKey val="0"/>
          <c:showVal val="0"/>
          <c:showCatName val="0"/>
          <c:showSerName val="0"/>
          <c:showPercent val="0"/>
          <c:showBubbleSize val="0"/>
        </c:dLbls>
        <c:gapWidth val="219"/>
        <c:overlap val="-27"/>
        <c:axId val="623302144"/>
        <c:axId val="623300896"/>
      </c:barChart>
      <c:catAx>
        <c:axId val="623302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623300896"/>
        <c:crosses val="autoZero"/>
        <c:auto val="1"/>
        <c:lblAlgn val="ctr"/>
        <c:lblOffset val="100"/>
        <c:noMultiLvlLbl val="0"/>
      </c:catAx>
      <c:valAx>
        <c:axId val="62330089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6233021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a:t>Ratio élèves boursiers / Français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tx>
            <c:strRef>
              <c:f>Feuil4!$C$3</c:f>
              <c:strCache>
                <c:ptCount val="1"/>
                <c:pt idx="0">
                  <c:v>2016/2017</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Feuil4!$C$4</c:f>
              <c:numCache>
                <c:formatCode>0.00%</c:formatCode>
                <c:ptCount val="1"/>
                <c:pt idx="0">
                  <c:v>0.20399999999999999</c:v>
                </c:pt>
              </c:numCache>
            </c:numRef>
          </c:val>
          <c:extLst>
            <c:ext xmlns:c16="http://schemas.microsoft.com/office/drawing/2014/chart" uri="{C3380CC4-5D6E-409C-BE32-E72D297353CC}">
              <c16:uniqueId val="{00000000-716B-427D-8E18-21928C304236}"/>
            </c:ext>
          </c:extLst>
        </c:ser>
        <c:ser>
          <c:idx val="1"/>
          <c:order val="1"/>
          <c:tx>
            <c:strRef>
              <c:f>Feuil4!$D$3</c:f>
              <c:strCache>
                <c:ptCount val="1"/>
                <c:pt idx="0">
                  <c:v>2017/2018</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Feuil4!$D$4</c:f>
              <c:numCache>
                <c:formatCode>0.00%</c:formatCode>
                <c:ptCount val="1"/>
                <c:pt idx="0">
                  <c:v>0.20200000000000001</c:v>
                </c:pt>
              </c:numCache>
            </c:numRef>
          </c:val>
          <c:extLst>
            <c:ext xmlns:c16="http://schemas.microsoft.com/office/drawing/2014/chart" uri="{C3380CC4-5D6E-409C-BE32-E72D297353CC}">
              <c16:uniqueId val="{00000001-716B-427D-8E18-21928C304236}"/>
            </c:ext>
          </c:extLst>
        </c:ser>
        <c:ser>
          <c:idx val="2"/>
          <c:order val="2"/>
          <c:tx>
            <c:strRef>
              <c:f>Feuil4!$E$3</c:f>
              <c:strCache>
                <c:ptCount val="1"/>
                <c:pt idx="0">
                  <c:v>2018/2019</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Feuil4!$E$4</c:f>
              <c:numCache>
                <c:formatCode>0.00%</c:formatCode>
                <c:ptCount val="1"/>
                <c:pt idx="0">
                  <c:v>0.19700000000000001</c:v>
                </c:pt>
              </c:numCache>
            </c:numRef>
          </c:val>
          <c:extLst>
            <c:ext xmlns:c16="http://schemas.microsoft.com/office/drawing/2014/chart" uri="{C3380CC4-5D6E-409C-BE32-E72D297353CC}">
              <c16:uniqueId val="{00000002-716B-427D-8E18-21928C304236}"/>
            </c:ext>
          </c:extLst>
        </c:ser>
        <c:ser>
          <c:idx val="3"/>
          <c:order val="3"/>
          <c:tx>
            <c:strRef>
              <c:f>Feuil4!$F$3</c:f>
              <c:strCache>
                <c:ptCount val="1"/>
                <c:pt idx="0">
                  <c:v>2019/2020</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Feuil4!$F$4</c:f>
              <c:numCache>
                <c:formatCode>0.00%</c:formatCode>
                <c:ptCount val="1"/>
                <c:pt idx="0">
                  <c:v>0.20300000000000001</c:v>
                </c:pt>
              </c:numCache>
            </c:numRef>
          </c:val>
          <c:extLst>
            <c:ext xmlns:c16="http://schemas.microsoft.com/office/drawing/2014/chart" uri="{C3380CC4-5D6E-409C-BE32-E72D297353CC}">
              <c16:uniqueId val="{00000003-716B-427D-8E18-21928C304236}"/>
            </c:ext>
          </c:extLst>
        </c:ser>
        <c:ser>
          <c:idx val="4"/>
          <c:order val="4"/>
          <c:tx>
            <c:strRef>
              <c:f>Feuil4!$G$3</c:f>
              <c:strCache>
                <c:ptCount val="1"/>
                <c:pt idx="0">
                  <c:v>2020/2021</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Feuil4!$G$4</c:f>
              <c:numCache>
                <c:formatCode>0.00%</c:formatCode>
                <c:ptCount val="1"/>
                <c:pt idx="0">
                  <c:v>0.20799999999999999</c:v>
                </c:pt>
              </c:numCache>
            </c:numRef>
          </c:val>
          <c:extLst>
            <c:ext xmlns:c16="http://schemas.microsoft.com/office/drawing/2014/chart" uri="{C3380CC4-5D6E-409C-BE32-E72D297353CC}">
              <c16:uniqueId val="{00000004-716B-427D-8E18-21928C304236}"/>
            </c:ext>
          </c:extLst>
        </c:ser>
        <c:ser>
          <c:idx val="5"/>
          <c:order val="5"/>
          <c:tx>
            <c:strRef>
              <c:f>Feuil4!$H$3</c:f>
              <c:strCache>
                <c:ptCount val="1"/>
                <c:pt idx="0">
                  <c:v>2021/2022</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Feuil4!$H$4</c:f>
              <c:numCache>
                <c:formatCode>0.00%</c:formatCode>
                <c:ptCount val="1"/>
                <c:pt idx="0">
                  <c:v>0.20799999999999999</c:v>
                </c:pt>
              </c:numCache>
            </c:numRef>
          </c:val>
          <c:extLst>
            <c:ext xmlns:c16="http://schemas.microsoft.com/office/drawing/2014/chart" uri="{C3380CC4-5D6E-409C-BE32-E72D297353CC}">
              <c16:uniqueId val="{00000005-716B-427D-8E18-21928C304236}"/>
            </c:ext>
          </c:extLst>
        </c:ser>
        <c:ser>
          <c:idx val="6"/>
          <c:order val="6"/>
          <c:tx>
            <c:strRef>
              <c:f>Feuil4!$I$3</c:f>
              <c:strCache>
                <c:ptCount val="1"/>
                <c:pt idx="0">
                  <c:v>2022/2023</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Feuil4!$I$4</c:f>
              <c:numCache>
                <c:formatCode>0.00%</c:formatCode>
                <c:ptCount val="1"/>
                <c:pt idx="0">
                  <c:v>0.19800000000000001</c:v>
                </c:pt>
              </c:numCache>
            </c:numRef>
          </c:val>
          <c:extLst>
            <c:ext xmlns:c16="http://schemas.microsoft.com/office/drawing/2014/chart" uri="{C3380CC4-5D6E-409C-BE32-E72D297353CC}">
              <c16:uniqueId val="{00000006-716B-427D-8E18-21928C304236}"/>
            </c:ext>
          </c:extLst>
        </c:ser>
        <c:ser>
          <c:idx val="7"/>
          <c:order val="7"/>
          <c:tx>
            <c:strRef>
              <c:f>Feuil4!$J$3</c:f>
              <c:strCache>
                <c:ptCount val="1"/>
                <c:pt idx="0">
                  <c:v>2023/2024</c:v>
                </c:pt>
              </c:strCache>
            </c:strRef>
          </c:tx>
          <c:spPr>
            <a:solidFill>
              <a:schemeClr val="accent2">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Feuil4!$J$4</c:f>
              <c:numCache>
                <c:formatCode>0.00%</c:formatCode>
                <c:ptCount val="1"/>
                <c:pt idx="0">
                  <c:v>0.183</c:v>
                </c:pt>
              </c:numCache>
            </c:numRef>
          </c:val>
          <c:extLst>
            <c:ext xmlns:c16="http://schemas.microsoft.com/office/drawing/2014/chart" uri="{C3380CC4-5D6E-409C-BE32-E72D297353CC}">
              <c16:uniqueId val="{00000007-716B-427D-8E18-21928C304236}"/>
            </c:ext>
          </c:extLst>
        </c:ser>
        <c:ser>
          <c:idx val="8"/>
          <c:order val="8"/>
          <c:tx>
            <c:strRef>
              <c:f>Feuil4!$K$3</c:f>
              <c:strCache>
                <c:ptCount val="1"/>
                <c:pt idx="0">
                  <c:v>2024/2025</c:v>
                </c:pt>
              </c:strCache>
            </c:strRef>
          </c:tx>
          <c:spPr>
            <a:solidFill>
              <a:schemeClr val="accent3">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Feuil4!$K$4</c:f>
              <c:numCache>
                <c:formatCode>0.00%</c:formatCode>
                <c:ptCount val="1"/>
                <c:pt idx="0">
                  <c:v>0.16200000000000001</c:v>
                </c:pt>
              </c:numCache>
            </c:numRef>
          </c:val>
          <c:extLst>
            <c:ext xmlns:c16="http://schemas.microsoft.com/office/drawing/2014/chart" uri="{C3380CC4-5D6E-409C-BE32-E72D297353CC}">
              <c16:uniqueId val="{00000008-716B-427D-8E18-21928C304236}"/>
            </c:ext>
          </c:extLst>
        </c:ser>
        <c:dLbls>
          <c:showLegendKey val="0"/>
          <c:showVal val="0"/>
          <c:showCatName val="0"/>
          <c:showSerName val="0"/>
          <c:showPercent val="0"/>
          <c:showBubbleSize val="0"/>
        </c:dLbls>
        <c:gapWidth val="219"/>
        <c:overlap val="-27"/>
        <c:axId val="686204368"/>
        <c:axId val="686200624"/>
      </c:barChart>
      <c:catAx>
        <c:axId val="686204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686200624"/>
        <c:crosses val="autoZero"/>
        <c:auto val="1"/>
        <c:lblAlgn val="ctr"/>
        <c:lblOffset val="100"/>
        <c:noMultiLvlLbl val="0"/>
      </c:catAx>
      <c:valAx>
        <c:axId val="68620062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6862043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a:t>Boursiers</a:t>
            </a:r>
            <a:r>
              <a:rPr lang="fr-FR" baseline="0"/>
              <a:t> à 100%</a:t>
            </a:r>
            <a:endParaRPr lang="fr-F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bar"/>
        <c:grouping val="clustered"/>
        <c:varyColors val="0"/>
        <c:ser>
          <c:idx val="0"/>
          <c:order val="0"/>
          <c:spPr>
            <a:solidFill>
              <a:schemeClr val="accent1"/>
            </a:solidFill>
            <a:ln>
              <a:noFill/>
            </a:ln>
            <a:effectLst/>
          </c:spPr>
          <c:invertIfNegative val="0"/>
          <c:dPt>
            <c:idx val="1"/>
            <c:invertIfNegative val="0"/>
            <c:bubble3D val="0"/>
            <c:spPr>
              <a:solidFill>
                <a:schemeClr val="accent5">
                  <a:lumMod val="75000"/>
                </a:schemeClr>
              </a:solidFill>
              <a:ln>
                <a:noFill/>
              </a:ln>
              <a:effectLst/>
            </c:spPr>
            <c:extLst>
              <c:ext xmlns:c16="http://schemas.microsoft.com/office/drawing/2014/chart" uri="{C3380CC4-5D6E-409C-BE32-E72D297353CC}">
                <c16:uniqueId val="{00000001-B59D-4E47-8FEB-9A0AAFF32710}"/>
              </c:ext>
            </c:extLst>
          </c:dPt>
          <c:dPt>
            <c:idx val="2"/>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3-B59D-4E47-8FEB-9A0AAFF32710}"/>
              </c:ext>
            </c:extLst>
          </c:dPt>
          <c:dPt>
            <c:idx val="3"/>
            <c:invertIfNegative val="0"/>
            <c:bubble3D val="0"/>
            <c:spPr>
              <a:solidFill>
                <a:schemeClr val="accent5">
                  <a:lumMod val="40000"/>
                  <a:lumOff val="60000"/>
                </a:schemeClr>
              </a:solidFill>
              <a:ln>
                <a:noFill/>
              </a:ln>
              <a:effectLst/>
            </c:spPr>
            <c:extLst>
              <c:ext xmlns:c16="http://schemas.microsoft.com/office/drawing/2014/chart" uri="{C3380CC4-5D6E-409C-BE32-E72D297353CC}">
                <c16:uniqueId val="{00000005-B59D-4E47-8FEB-9A0AAFF32710}"/>
              </c:ext>
            </c:extLst>
          </c:dPt>
          <c:dPt>
            <c:idx val="4"/>
            <c:invertIfNegative val="0"/>
            <c:bubble3D val="0"/>
            <c:spPr>
              <a:solidFill>
                <a:schemeClr val="accent5">
                  <a:lumMod val="20000"/>
                  <a:lumOff val="80000"/>
                </a:schemeClr>
              </a:solidFill>
              <a:ln>
                <a:noFill/>
              </a:ln>
              <a:effectLst/>
            </c:spPr>
            <c:extLst>
              <c:ext xmlns:c16="http://schemas.microsoft.com/office/drawing/2014/chart" uri="{C3380CC4-5D6E-409C-BE32-E72D297353CC}">
                <c16:uniqueId val="{00000007-B59D-4E47-8FEB-9A0AAFF32710}"/>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59D-4E47-8FEB-9A0AAFF32710}"/>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59D-4E47-8FEB-9A0AAFF32710}"/>
                </c:ext>
              </c:extLst>
            </c:dLbl>
            <c:dLbl>
              <c:idx val="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59D-4E47-8FEB-9A0AAFF32710}"/>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59D-4E47-8FEB-9A0AAFF32710}"/>
                </c:ext>
              </c:extLst>
            </c:dLbl>
            <c:dLbl>
              <c:idx val="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59D-4E47-8FEB-9A0AAFF3271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inear"/>
            <c:dispRSqr val="0"/>
            <c:dispEq val="0"/>
          </c:trendline>
          <c:trendline>
            <c:spPr>
              <a:ln w="19050" cap="rnd">
                <a:solidFill>
                  <a:schemeClr val="accent1"/>
                </a:solidFill>
                <a:prstDash val="sysDot"/>
              </a:ln>
              <a:effectLst/>
            </c:spPr>
            <c:trendlineType val="linear"/>
            <c:dispRSqr val="0"/>
            <c:dispEq val="0"/>
          </c:trendline>
          <c:cat>
            <c:strRef>
              <c:f>Feuil5!$B$2:$F$2</c:f>
              <c:strCache>
                <c:ptCount val="5"/>
                <c:pt idx="0">
                  <c:v>2020/2021</c:v>
                </c:pt>
                <c:pt idx="1">
                  <c:v>2021/2022</c:v>
                </c:pt>
                <c:pt idx="2">
                  <c:v>2022/2023</c:v>
                </c:pt>
                <c:pt idx="3">
                  <c:v>2023/2024</c:v>
                </c:pt>
                <c:pt idx="4">
                  <c:v>2024/2025</c:v>
                </c:pt>
              </c:strCache>
            </c:strRef>
          </c:cat>
          <c:val>
            <c:numRef>
              <c:f>Feuil5!$B$3:$F$3</c:f>
              <c:numCache>
                <c:formatCode>#,##0</c:formatCode>
                <c:ptCount val="5"/>
                <c:pt idx="0">
                  <c:v>11344</c:v>
                </c:pt>
                <c:pt idx="1">
                  <c:v>11628</c:v>
                </c:pt>
                <c:pt idx="2">
                  <c:v>11132</c:v>
                </c:pt>
                <c:pt idx="3">
                  <c:v>9469</c:v>
                </c:pt>
                <c:pt idx="4">
                  <c:v>8358</c:v>
                </c:pt>
              </c:numCache>
            </c:numRef>
          </c:val>
          <c:extLst>
            <c:ext xmlns:c16="http://schemas.microsoft.com/office/drawing/2014/chart" uri="{C3380CC4-5D6E-409C-BE32-E72D297353CC}">
              <c16:uniqueId val="{0000000B-B59D-4E47-8FEB-9A0AAFF32710}"/>
            </c:ext>
          </c:extLst>
        </c:ser>
        <c:dLbls>
          <c:showLegendKey val="0"/>
          <c:showVal val="0"/>
          <c:showCatName val="0"/>
          <c:showSerName val="0"/>
          <c:showPercent val="0"/>
          <c:showBubbleSize val="0"/>
        </c:dLbls>
        <c:gapWidth val="182"/>
        <c:axId val="623308384"/>
        <c:axId val="623317536"/>
      </c:barChart>
      <c:catAx>
        <c:axId val="6233083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623317536"/>
        <c:crosses val="autoZero"/>
        <c:auto val="1"/>
        <c:lblAlgn val="ctr"/>
        <c:lblOffset val="100"/>
        <c:noMultiLvlLbl val="0"/>
      </c:catAx>
      <c:valAx>
        <c:axId val="62331753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6233083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0E7D07-32F9-4DA8-9A92-B78A2EE6AF6F}" type="datetimeFigureOut">
              <a:rPr lang="fr-FR" smtClean="0"/>
              <a:t>10/03/2025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78AA0D-5367-4D40-9FE5-FA26AF737B7D}" type="slidenum">
              <a:rPr lang="fr-FR" smtClean="0"/>
              <a:t>‹N°›</a:t>
            </a:fld>
            <a:endParaRPr lang="fr-FR"/>
          </a:p>
        </p:txBody>
      </p:sp>
    </p:spTree>
    <p:extLst>
      <p:ext uri="{BB962C8B-B14F-4D97-AF65-F5344CB8AC3E}">
        <p14:creationId xmlns:p14="http://schemas.microsoft.com/office/powerpoint/2010/main" val="3283577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8FBDF6-4CE0-47BC-AD35-621FD732F32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A2CE609-A10F-4692-BFDE-37EBBD5123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7A9DB1B-728F-495E-BBDD-679170E6D5BD}"/>
              </a:ext>
            </a:extLst>
          </p:cNvPr>
          <p:cNvSpPr>
            <a:spLocks noGrp="1"/>
          </p:cNvSpPr>
          <p:nvPr>
            <p:ph type="dt" sz="half" idx="10"/>
          </p:nvPr>
        </p:nvSpPr>
        <p:spPr/>
        <p:txBody>
          <a:bodyPr/>
          <a:lstStyle/>
          <a:p>
            <a:fld id="{28B6CDF1-314A-4038-AF90-16E5836F8B65}" type="datetime1">
              <a:rPr lang="fr-FR" smtClean="0"/>
              <a:t>10/03/2025</a:t>
            </a:fld>
            <a:endParaRPr lang="fr-FR"/>
          </a:p>
        </p:txBody>
      </p:sp>
      <p:sp>
        <p:nvSpPr>
          <p:cNvPr id="5" name="Espace réservé du pied de page 4">
            <a:extLst>
              <a:ext uri="{FF2B5EF4-FFF2-40B4-BE49-F238E27FC236}">
                <a16:creationId xmlns:a16="http://schemas.microsoft.com/office/drawing/2014/main" id="{9AE362E9-7A8C-44FF-A604-2F44F0ABB19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9EB6AA2-5BCF-4EA9-BBEC-57BBF85DDE24}"/>
              </a:ext>
            </a:extLst>
          </p:cNvPr>
          <p:cNvSpPr>
            <a:spLocks noGrp="1"/>
          </p:cNvSpPr>
          <p:nvPr>
            <p:ph type="sldNum" sz="quarter" idx="12"/>
          </p:nvPr>
        </p:nvSpPr>
        <p:spPr/>
        <p:txBody>
          <a:bodyPr/>
          <a:lstStyle/>
          <a:p>
            <a:fld id="{6E8DD8D1-219C-4F7D-A851-03CC17EFE3EF}" type="slidenum">
              <a:rPr lang="fr-FR" smtClean="0"/>
              <a:t>‹N°›</a:t>
            </a:fld>
            <a:endParaRPr lang="fr-FR"/>
          </a:p>
        </p:txBody>
      </p:sp>
    </p:spTree>
    <p:extLst>
      <p:ext uri="{BB962C8B-B14F-4D97-AF65-F5344CB8AC3E}">
        <p14:creationId xmlns:p14="http://schemas.microsoft.com/office/powerpoint/2010/main" val="2799344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E639B4-6647-4D90-9018-382E10F01337}"/>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973CCBE-5069-474D-9A5A-44020F2EBED5}"/>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AEFCEF4-CD78-4B18-9077-CA3DE22D0902}"/>
              </a:ext>
            </a:extLst>
          </p:cNvPr>
          <p:cNvSpPr>
            <a:spLocks noGrp="1"/>
          </p:cNvSpPr>
          <p:nvPr>
            <p:ph type="dt" sz="half" idx="10"/>
          </p:nvPr>
        </p:nvSpPr>
        <p:spPr/>
        <p:txBody>
          <a:bodyPr/>
          <a:lstStyle/>
          <a:p>
            <a:fld id="{D31C6303-39B4-4081-9174-7F3CA4345465}" type="datetime1">
              <a:rPr lang="fr-FR" smtClean="0"/>
              <a:t>10/03/2025</a:t>
            </a:fld>
            <a:endParaRPr lang="fr-FR"/>
          </a:p>
        </p:txBody>
      </p:sp>
      <p:sp>
        <p:nvSpPr>
          <p:cNvPr id="5" name="Espace réservé du pied de page 4">
            <a:extLst>
              <a:ext uri="{FF2B5EF4-FFF2-40B4-BE49-F238E27FC236}">
                <a16:creationId xmlns:a16="http://schemas.microsoft.com/office/drawing/2014/main" id="{7BAC2165-BE92-4D50-B12D-930775B5EBF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84F2163-1BF5-4C63-8CB8-74067B039174}"/>
              </a:ext>
            </a:extLst>
          </p:cNvPr>
          <p:cNvSpPr>
            <a:spLocks noGrp="1"/>
          </p:cNvSpPr>
          <p:nvPr>
            <p:ph type="sldNum" sz="quarter" idx="12"/>
          </p:nvPr>
        </p:nvSpPr>
        <p:spPr/>
        <p:txBody>
          <a:bodyPr/>
          <a:lstStyle/>
          <a:p>
            <a:fld id="{6E8DD8D1-219C-4F7D-A851-03CC17EFE3EF}" type="slidenum">
              <a:rPr lang="fr-FR" smtClean="0"/>
              <a:t>‹N°›</a:t>
            </a:fld>
            <a:endParaRPr lang="fr-FR"/>
          </a:p>
        </p:txBody>
      </p:sp>
    </p:spTree>
    <p:extLst>
      <p:ext uri="{BB962C8B-B14F-4D97-AF65-F5344CB8AC3E}">
        <p14:creationId xmlns:p14="http://schemas.microsoft.com/office/powerpoint/2010/main" val="1525952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A6C1289-AFAD-40C6-8CB6-5CDE1431A3DE}"/>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5299D7D-8C5A-4C33-A410-3614EE07EAD3}"/>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5D09F9D-38CC-4C79-A8A7-41584DC3A9EB}"/>
              </a:ext>
            </a:extLst>
          </p:cNvPr>
          <p:cNvSpPr>
            <a:spLocks noGrp="1"/>
          </p:cNvSpPr>
          <p:nvPr>
            <p:ph type="dt" sz="half" idx="10"/>
          </p:nvPr>
        </p:nvSpPr>
        <p:spPr/>
        <p:txBody>
          <a:bodyPr/>
          <a:lstStyle/>
          <a:p>
            <a:fld id="{A73B9431-F323-4364-8641-8725A6F1857F}" type="datetime1">
              <a:rPr lang="fr-FR" smtClean="0"/>
              <a:t>10/03/2025</a:t>
            </a:fld>
            <a:endParaRPr lang="fr-FR"/>
          </a:p>
        </p:txBody>
      </p:sp>
      <p:sp>
        <p:nvSpPr>
          <p:cNvPr id="5" name="Espace réservé du pied de page 4">
            <a:extLst>
              <a:ext uri="{FF2B5EF4-FFF2-40B4-BE49-F238E27FC236}">
                <a16:creationId xmlns:a16="http://schemas.microsoft.com/office/drawing/2014/main" id="{9D3CE4BE-C24B-4C22-839A-72A8B9B8AAD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4FDDC0E-B35B-450F-A3FD-DB5CAE539F3C}"/>
              </a:ext>
            </a:extLst>
          </p:cNvPr>
          <p:cNvSpPr>
            <a:spLocks noGrp="1"/>
          </p:cNvSpPr>
          <p:nvPr>
            <p:ph type="sldNum" sz="quarter" idx="12"/>
          </p:nvPr>
        </p:nvSpPr>
        <p:spPr/>
        <p:txBody>
          <a:bodyPr/>
          <a:lstStyle/>
          <a:p>
            <a:fld id="{6E8DD8D1-219C-4F7D-A851-03CC17EFE3EF}" type="slidenum">
              <a:rPr lang="fr-FR" smtClean="0"/>
              <a:t>‹N°›</a:t>
            </a:fld>
            <a:endParaRPr lang="fr-FR"/>
          </a:p>
        </p:txBody>
      </p:sp>
    </p:spTree>
    <p:extLst>
      <p:ext uri="{BB962C8B-B14F-4D97-AF65-F5344CB8AC3E}">
        <p14:creationId xmlns:p14="http://schemas.microsoft.com/office/powerpoint/2010/main" val="3021483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e de titre">
    <p:spTree>
      <p:nvGrpSpPr>
        <p:cNvPr id="1" name=""/>
        <p:cNvGrpSpPr/>
        <p:nvPr/>
      </p:nvGrpSpPr>
      <p:grpSpPr>
        <a:xfrm>
          <a:off x="0" y="0"/>
          <a:ext cx="0" cy="0"/>
          <a:chOff x="0" y="0"/>
          <a:chExt cx="0" cy="0"/>
        </a:xfrm>
      </p:grpSpPr>
      <p:cxnSp>
        <p:nvCxnSpPr>
          <p:cNvPr id="9" name="Connecteur droit 8">
            <a:extLst>
              <a:ext uri="{FF2B5EF4-FFF2-40B4-BE49-F238E27FC236}">
                <a16:creationId xmlns:a16="http://schemas.microsoft.com/office/drawing/2014/main" id="{13589346-F143-4666-A692-CD45671CB15B}"/>
              </a:ext>
            </a:extLst>
          </p:cNvPr>
          <p:cNvCxnSpPr/>
          <p:nvPr userDrawn="1"/>
        </p:nvCxnSpPr>
        <p:spPr>
          <a:xfrm flipV="1">
            <a:off x="11194470" y="94073"/>
            <a:ext cx="350982" cy="387927"/>
          </a:xfrm>
          <a:prstGeom prst="line">
            <a:avLst/>
          </a:prstGeom>
          <a:ln w="38100">
            <a:solidFill>
              <a:srgbClr val="293173"/>
            </a:solidFill>
          </a:ln>
        </p:spPr>
        <p:style>
          <a:lnRef idx="1">
            <a:schemeClr val="accent1"/>
          </a:lnRef>
          <a:fillRef idx="0">
            <a:schemeClr val="accent1"/>
          </a:fillRef>
          <a:effectRef idx="0">
            <a:schemeClr val="accent1"/>
          </a:effectRef>
          <a:fontRef idx="minor">
            <a:schemeClr val="tx1"/>
          </a:fontRef>
        </p:style>
      </p:cxnSp>
      <p:cxnSp>
        <p:nvCxnSpPr>
          <p:cNvPr id="10" name="Connecteur droit 9">
            <a:extLst>
              <a:ext uri="{FF2B5EF4-FFF2-40B4-BE49-F238E27FC236}">
                <a16:creationId xmlns:a16="http://schemas.microsoft.com/office/drawing/2014/main" id="{704F6299-0A1B-480C-B953-5F4E406A958A}"/>
              </a:ext>
            </a:extLst>
          </p:cNvPr>
          <p:cNvCxnSpPr/>
          <p:nvPr userDrawn="1"/>
        </p:nvCxnSpPr>
        <p:spPr>
          <a:xfrm flipV="1">
            <a:off x="11346870" y="246473"/>
            <a:ext cx="350982" cy="387927"/>
          </a:xfrm>
          <a:prstGeom prst="line">
            <a:avLst/>
          </a:prstGeom>
          <a:ln w="38100">
            <a:solidFill>
              <a:srgbClr val="7AB1E8"/>
            </a:solidFill>
          </a:ln>
        </p:spPr>
        <p:style>
          <a:lnRef idx="1">
            <a:schemeClr val="accent1"/>
          </a:lnRef>
          <a:fillRef idx="0">
            <a:schemeClr val="accent1"/>
          </a:fillRef>
          <a:effectRef idx="0">
            <a:schemeClr val="accent1"/>
          </a:effectRef>
          <a:fontRef idx="minor">
            <a:schemeClr val="tx1"/>
          </a:fontRef>
        </p:style>
      </p:cxnSp>
      <p:cxnSp>
        <p:nvCxnSpPr>
          <p:cNvPr id="11" name="Connecteur droit 10">
            <a:extLst>
              <a:ext uri="{FF2B5EF4-FFF2-40B4-BE49-F238E27FC236}">
                <a16:creationId xmlns:a16="http://schemas.microsoft.com/office/drawing/2014/main" id="{60FD3F04-106D-47D9-9D0B-C56B381D42E7}"/>
              </a:ext>
            </a:extLst>
          </p:cNvPr>
          <p:cNvCxnSpPr/>
          <p:nvPr userDrawn="1"/>
        </p:nvCxnSpPr>
        <p:spPr>
          <a:xfrm flipV="1">
            <a:off x="11499270" y="398873"/>
            <a:ext cx="350982" cy="387927"/>
          </a:xfrm>
          <a:prstGeom prst="line">
            <a:avLst/>
          </a:prstGeom>
          <a:ln w="38100">
            <a:solidFill>
              <a:srgbClr val="E50712"/>
            </a:solidFill>
          </a:ln>
        </p:spPr>
        <p:style>
          <a:lnRef idx="1">
            <a:schemeClr val="accent1"/>
          </a:lnRef>
          <a:fillRef idx="0">
            <a:schemeClr val="accent1"/>
          </a:fillRef>
          <a:effectRef idx="0">
            <a:schemeClr val="accent1"/>
          </a:effectRef>
          <a:fontRef idx="minor">
            <a:schemeClr val="tx1"/>
          </a:fontRef>
        </p:style>
      </p:cxnSp>
      <p:cxnSp>
        <p:nvCxnSpPr>
          <p:cNvPr id="12" name="Connecteur droit 11">
            <a:extLst>
              <a:ext uri="{FF2B5EF4-FFF2-40B4-BE49-F238E27FC236}">
                <a16:creationId xmlns:a16="http://schemas.microsoft.com/office/drawing/2014/main" id="{BB0FD870-B712-4E20-A396-A2E3EF9E6449}"/>
              </a:ext>
            </a:extLst>
          </p:cNvPr>
          <p:cNvCxnSpPr/>
          <p:nvPr userDrawn="1"/>
        </p:nvCxnSpPr>
        <p:spPr>
          <a:xfrm flipV="1">
            <a:off x="11194470" y="960314"/>
            <a:ext cx="350982" cy="387927"/>
          </a:xfrm>
          <a:prstGeom prst="line">
            <a:avLst/>
          </a:prstGeom>
          <a:ln w="38100">
            <a:solidFill>
              <a:srgbClr val="293173"/>
            </a:solidFill>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A08E5C51-1F90-4FF6-AA38-853BE0D91346}"/>
              </a:ext>
            </a:extLst>
          </p:cNvPr>
          <p:cNvCxnSpPr/>
          <p:nvPr userDrawn="1"/>
        </p:nvCxnSpPr>
        <p:spPr>
          <a:xfrm flipV="1">
            <a:off x="11346870" y="1112714"/>
            <a:ext cx="350982" cy="387927"/>
          </a:xfrm>
          <a:prstGeom prst="line">
            <a:avLst/>
          </a:prstGeom>
          <a:ln w="38100">
            <a:solidFill>
              <a:srgbClr val="7AB1E8"/>
            </a:solidFill>
          </a:ln>
        </p:spPr>
        <p:style>
          <a:lnRef idx="1">
            <a:schemeClr val="accent1"/>
          </a:lnRef>
          <a:fillRef idx="0">
            <a:schemeClr val="accent1"/>
          </a:fillRef>
          <a:effectRef idx="0">
            <a:schemeClr val="accent1"/>
          </a:effectRef>
          <a:fontRef idx="minor">
            <a:schemeClr val="tx1"/>
          </a:fontRef>
        </p:style>
      </p:cxnSp>
      <p:cxnSp>
        <p:nvCxnSpPr>
          <p:cNvPr id="14" name="Connecteur droit 13">
            <a:extLst>
              <a:ext uri="{FF2B5EF4-FFF2-40B4-BE49-F238E27FC236}">
                <a16:creationId xmlns:a16="http://schemas.microsoft.com/office/drawing/2014/main" id="{CBB34F74-F5AC-431F-A314-93201CA0A904}"/>
              </a:ext>
            </a:extLst>
          </p:cNvPr>
          <p:cNvCxnSpPr/>
          <p:nvPr userDrawn="1"/>
        </p:nvCxnSpPr>
        <p:spPr>
          <a:xfrm flipV="1">
            <a:off x="11499270" y="1265114"/>
            <a:ext cx="350982" cy="387927"/>
          </a:xfrm>
          <a:prstGeom prst="line">
            <a:avLst/>
          </a:prstGeom>
          <a:ln w="38100">
            <a:solidFill>
              <a:srgbClr val="E50712"/>
            </a:solidFill>
          </a:ln>
        </p:spPr>
        <p:style>
          <a:lnRef idx="1">
            <a:schemeClr val="accent1"/>
          </a:lnRef>
          <a:fillRef idx="0">
            <a:schemeClr val="accent1"/>
          </a:fillRef>
          <a:effectRef idx="0">
            <a:schemeClr val="accent1"/>
          </a:effectRef>
          <a:fontRef idx="minor">
            <a:schemeClr val="tx1"/>
          </a:fontRef>
        </p:style>
      </p:cxnSp>
      <p:cxnSp>
        <p:nvCxnSpPr>
          <p:cNvPr id="15" name="Connecteur droit 14">
            <a:extLst>
              <a:ext uri="{FF2B5EF4-FFF2-40B4-BE49-F238E27FC236}">
                <a16:creationId xmlns:a16="http://schemas.microsoft.com/office/drawing/2014/main" id="{F242033E-72FB-4629-ACB5-586D68823EEC}"/>
              </a:ext>
            </a:extLst>
          </p:cNvPr>
          <p:cNvCxnSpPr/>
          <p:nvPr userDrawn="1"/>
        </p:nvCxnSpPr>
        <p:spPr>
          <a:xfrm flipV="1">
            <a:off x="11194470" y="1805441"/>
            <a:ext cx="350982" cy="387927"/>
          </a:xfrm>
          <a:prstGeom prst="line">
            <a:avLst/>
          </a:prstGeom>
          <a:ln w="38100">
            <a:solidFill>
              <a:srgbClr val="293173"/>
            </a:solidFill>
          </a:ln>
        </p:spPr>
        <p:style>
          <a:lnRef idx="1">
            <a:schemeClr val="accent1"/>
          </a:lnRef>
          <a:fillRef idx="0">
            <a:schemeClr val="accent1"/>
          </a:fillRef>
          <a:effectRef idx="0">
            <a:schemeClr val="accent1"/>
          </a:effectRef>
          <a:fontRef idx="minor">
            <a:schemeClr val="tx1"/>
          </a:fontRef>
        </p:style>
      </p:cxnSp>
      <p:cxnSp>
        <p:nvCxnSpPr>
          <p:cNvPr id="16" name="Connecteur droit 15">
            <a:extLst>
              <a:ext uri="{FF2B5EF4-FFF2-40B4-BE49-F238E27FC236}">
                <a16:creationId xmlns:a16="http://schemas.microsoft.com/office/drawing/2014/main" id="{168E25EF-1D34-43BC-A05D-C2DDA702AF50}"/>
              </a:ext>
            </a:extLst>
          </p:cNvPr>
          <p:cNvCxnSpPr/>
          <p:nvPr userDrawn="1"/>
        </p:nvCxnSpPr>
        <p:spPr>
          <a:xfrm flipV="1">
            <a:off x="11346870" y="1957841"/>
            <a:ext cx="350982" cy="387927"/>
          </a:xfrm>
          <a:prstGeom prst="line">
            <a:avLst/>
          </a:prstGeom>
          <a:ln w="38100">
            <a:solidFill>
              <a:srgbClr val="7AB1E8"/>
            </a:solidFill>
          </a:ln>
        </p:spPr>
        <p:style>
          <a:lnRef idx="1">
            <a:schemeClr val="accent1"/>
          </a:lnRef>
          <a:fillRef idx="0">
            <a:schemeClr val="accent1"/>
          </a:fillRef>
          <a:effectRef idx="0">
            <a:schemeClr val="accent1"/>
          </a:effectRef>
          <a:fontRef idx="minor">
            <a:schemeClr val="tx1"/>
          </a:fontRef>
        </p:style>
      </p:cxnSp>
      <p:cxnSp>
        <p:nvCxnSpPr>
          <p:cNvPr id="17" name="Connecteur droit 16">
            <a:extLst>
              <a:ext uri="{FF2B5EF4-FFF2-40B4-BE49-F238E27FC236}">
                <a16:creationId xmlns:a16="http://schemas.microsoft.com/office/drawing/2014/main" id="{635F8EAB-D146-40DB-8F99-FC8C500BEF2D}"/>
              </a:ext>
            </a:extLst>
          </p:cNvPr>
          <p:cNvCxnSpPr/>
          <p:nvPr userDrawn="1"/>
        </p:nvCxnSpPr>
        <p:spPr>
          <a:xfrm flipV="1">
            <a:off x="11499270" y="2110241"/>
            <a:ext cx="350982" cy="387927"/>
          </a:xfrm>
          <a:prstGeom prst="line">
            <a:avLst/>
          </a:prstGeom>
          <a:ln w="38100">
            <a:solidFill>
              <a:srgbClr val="E50712"/>
            </a:solidFill>
          </a:ln>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7ED297B3-059E-4D74-8A32-CF036DEEC97E}"/>
              </a:ext>
            </a:extLst>
          </p:cNvPr>
          <p:cNvCxnSpPr/>
          <p:nvPr userDrawn="1"/>
        </p:nvCxnSpPr>
        <p:spPr>
          <a:xfrm flipV="1">
            <a:off x="11217561" y="2678009"/>
            <a:ext cx="350982" cy="387927"/>
          </a:xfrm>
          <a:prstGeom prst="line">
            <a:avLst/>
          </a:prstGeom>
          <a:ln w="38100">
            <a:solidFill>
              <a:srgbClr val="293173"/>
            </a:solidFill>
          </a:ln>
        </p:spPr>
        <p:style>
          <a:lnRef idx="1">
            <a:schemeClr val="accent1"/>
          </a:lnRef>
          <a:fillRef idx="0">
            <a:schemeClr val="accent1"/>
          </a:fillRef>
          <a:effectRef idx="0">
            <a:schemeClr val="accent1"/>
          </a:effectRef>
          <a:fontRef idx="minor">
            <a:schemeClr val="tx1"/>
          </a:fontRef>
        </p:style>
      </p:cxnSp>
      <p:cxnSp>
        <p:nvCxnSpPr>
          <p:cNvPr id="19" name="Connecteur droit 18">
            <a:extLst>
              <a:ext uri="{FF2B5EF4-FFF2-40B4-BE49-F238E27FC236}">
                <a16:creationId xmlns:a16="http://schemas.microsoft.com/office/drawing/2014/main" id="{516FFE71-BE9C-4E54-96F7-942B0549A05F}"/>
              </a:ext>
            </a:extLst>
          </p:cNvPr>
          <p:cNvCxnSpPr/>
          <p:nvPr userDrawn="1"/>
        </p:nvCxnSpPr>
        <p:spPr>
          <a:xfrm flipV="1">
            <a:off x="11369961" y="2830409"/>
            <a:ext cx="350982" cy="387927"/>
          </a:xfrm>
          <a:prstGeom prst="line">
            <a:avLst/>
          </a:prstGeom>
          <a:ln w="38100">
            <a:solidFill>
              <a:srgbClr val="7AB1E8"/>
            </a:solidFill>
          </a:ln>
        </p:spPr>
        <p:style>
          <a:lnRef idx="1">
            <a:schemeClr val="accent1"/>
          </a:lnRef>
          <a:fillRef idx="0">
            <a:schemeClr val="accent1"/>
          </a:fillRef>
          <a:effectRef idx="0">
            <a:schemeClr val="accent1"/>
          </a:effectRef>
          <a:fontRef idx="minor">
            <a:schemeClr val="tx1"/>
          </a:fontRef>
        </p:style>
      </p:cxnSp>
      <p:cxnSp>
        <p:nvCxnSpPr>
          <p:cNvPr id="20" name="Connecteur droit 19">
            <a:extLst>
              <a:ext uri="{FF2B5EF4-FFF2-40B4-BE49-F238E27FC236}">
                <a16:creationId xmlns:a16="http://schemas.microsoft.com/office/drawing/2014/main" id="{DFFBFAA1-0935-4A0A-B848-75A9F429481B}"/>
              </a:ext>
            </a:extLst>
          </p:cNvPr>
          <p:cNvCxnSpPr/>
          <p:nvPr userDrawn="1"/>
        </p:nvCxnSpPr>
        <p:spPr>
          <a:xfrm flipV="1">
            <a:off x="11522361" y="2982809"/>
            <a:ext cx="350982" cy="387927"/>
          </a:xfrm>
          <a:prstGeom prst="line">
            <a:avLst/>
          </a:prstGeom>
          <a:ln w="38100">
            <a:solidFill>
              <a:srgbClr val="E50712"/>
            </a:solidFill>
          </a:ln>
        </p:spPr>
        <p:style>
          <a:lnRef idx="1">
            <a:schemeClr val="accent1"/>
          </a:lnRef>
          <a:fillRef idx="0">
            <a:schemeClr val="accent1"/>
          </a:fillRef>
          <a:effectRef idx="0">
            <a:schemeClr val="accent1"/>
          </a:effectRef>
          <a:fontRef idx="minor">
            <a:schemeClr val="tx1"/>
          </a:fontRef>
        </p:style>
      </p:cxnSp>
      <p:cxnSp>
        <p:nvCxnSpPr>
          <p:cNvPr id="21" name="Connecteur droit 20">
            <a:extLst>
              <a:ext uri="{FF2B5EF4-FFF2-40B4-BE49-F238E27FC236}">
                <a16:creationId xmlns:a16="http://schemas.microsoft.com/office/drawing/2014/main" id="{DEB1EFB6-E053-4D01-BE46-5F51B900FA93}"/>
              </a:ext>
            </a:extLst>
          </p:cNvPr>
          <p:cNvCxnSpPr/>
          <p:nvPr userDrawn="1"/>
        </p:nvCxnSpPr>
        <p:spPr>
          <a:xfrm flipV="1">
            <a:off x="11217561" y="3544250"/>
            <a:ext cx="350982" cy="387927"/>
          </a:xfrm>
          <a:prstGeom prst="line">
            <a:avLst/>
          </a:prstGeom>
          <a:ln w="38100">
            <a:solidFill>
              <a:srgbClr val="293173"/>
            </a:solidFill>
          </a:ln>
        </p:spPr>
        <p:style>
          <a:lnRef idx="1">
            <a:schemeClr val="accent1"/>
          </a:lnRef>
          <a:fillRef idx="0">
            <a:schemeClr val="accent1"/>
          </a:fillRef>
          <a:effectRef idx="0">
            <a:schemeClr val="accent1"/>
          </a:effectRef>
          <a:fontRef idx="minor">
            <a:schemeClr val="tx1"/>
          </a:fontRef>
        </p:style>
      </p:cxnSp>
      <p:cxnSp>
        <p:nvCxnSpPr>
          <p:cNvPr id="22" name="Connecteur droit 21">
            <a:extLst>
              <a:ext uri="{FF2B5EF4-FFF2-40B4-BE49-F238E27FC236}">
                <a16:creationId xmlns:a16="http://schemas.microsoft.com/office/drawing/2014/main" id="{28E89DB6-6243-4176-8E6F-98C27B8BAB9A}"/>
              </a:ext>
            </a:extLst>
          </p:cNvPr>
          <p:cNvCxnSpPr/>
          <p:nvPr userDrawn="1"/>
        </p:nvCxnSpPr>
        <p:spPr>
          <a:xfrm flipV="1">
            <a:off x="11369961" y="3696650"/>
            <a:ext cx="350982" cy="387927"/>
          </a:xfrm>
          <a:prstGeom prst="line">
            <a:avLst/>
          </a:prstGeom>
          <a:ln w="38100">
            <a:solidFill>
              <a:srgbClr val="7AB1E8"/>
            </a:solidFill>
          </a:ln>
        </p:spPr>
        <p:style>
          <a:lnRef idx="1">
            <a:schemeClr val="accent1"/>
          </a:lnRef>
          <a:fillRef idx="0">
            <a:schemeClr val="accent1"/>
          </a:fillRef>
          <a:effectRef idx="0">
            <a:schemeClr val="accent1"/>
          </a:effectRef>
          <a:fontRef idx="minor">
            <a:schemeClr val="tx1"/>
          </a:fontRef>
        </p:style>
      </p:cxnSp>
      <p:cxnSp>
        <p:nvCxnSpPr>
          <p:cNvPr id="23" name="Connecteur droit 22">
            <a:extLst>
              <a:ext uri="{FF2B5EF4-FFF2-40B4-BE49-F238E27FC236}">
                <a16:creationId xmlns:a16="http://schemas.microsoft.com/office/drawing/2014/main" id="{B1F86F4A-F2F3-4314-802F-D36D18ED3D31}"/>
              </a:ext>
            </a:extLst>
          </p:cNvPr>
          <p:cNvCxnSpPr/>
          <p:nvPr userDrawn="1"/>
        </p:nvCxnSpPr>
        <p:spPr>
          <a:xfrm flipV="1">
            <a:off x="11522361" y="3849050"/>
            <a:ext cx="350982" cy="387927"/>
          </a:xfrm>
          <a:prstGeom prst="line">
            <a:avLst/>
          </a:prstGeom>
          <a:ln w="38100">
            <a:solidFill>
              <a:srgbClr val="E50712"/>
            </a:solidFill>
          </a:ln>
        </p:spPr>
        <p:style>
          <a:lnRef idx="1">
            <a:schemeClr val="accent1"/>
          </a:lnRef>
          <a:fillRef idx="0">
            <a:schemeClr val="accent1"/>
          </a:fillRef>
          <a:effectRef idx="0">
            <a:schemeClr val="accent1"/>
          </a:effectRef>
          <a:fontRef idx="minor">
            <a:schemeClr val="tx1"/>
          </a:fontRef>
        </p:style>
      </p:cxnSp>
      <p:cxnSp>
        <p:nvCxnSpPr>
          <p:cNvPr id="24" name="Connecteur droit 23">
            <a:extLst>
              <a:ext uri="{FF2B5EF4-FFF2-40B4-BE49-F238E27FC236}">
                <a16:creationId xmlns:a16="http://schemas.microsoft.com/office/drawing/2014/main" id="{00285879-5663-4D3D-BF16-38CA88158728}"/>
              </a:ext>
            </a:extLst>
          </p:cNvPr>
          <p:cNvCxnSpPr/>
          <p:nvPr userDrawn="1"/>
        </p:nvCxnSpPr>
        <p:spPr>
          <a:xfrm flipV="1">
            <a:off x="11217561" y="4389377"/>
            <a:ext cx="350982" cy="387927"/>
          </a:xfrm>
          <a:prstGeom prst="line">
            <a:avLst/>
          </a:prstGeom>
          <a:ln w="38100">
            <a:solidFill>
              <a:srgbClr val="293173"/>
            </a:solidFill>
          </a:ln>
        </p:spPr>
        <p:style>
          <a:lnRef idx="1">
            <a:schemeClr val="accent1"/>
          </a:lnRef>
          <a:fillRef idx="0">
            <a:schemeClr val="accent1"/>
          </a:fillRef>
          <a:effectRef idx="0">
            <a:schemeClr val="accent1"/>
          </a:effectRef>
          <a:fontRef idx="minor">
            <a:schemeClr val="tx1"/>
          </a:fontRef>
        </p:style>
      </p:cxnSp>
      <p:cxnSp>
        <p:nvCxnSpPr>
          <p:cNvPr id="25" name="Connecteur droit 24">
            <a:extLst>
              <a:ext uri="{FF2B5EF4-FFF2-40B4-BE49-F238E27FC236}">
                <a16:creationId xmlns:a16="http://schemas.microsoft.com/office/drawing/2014/main" id="{C2D55976-5FF9-486A-BD50-F67379CBC57F}"/>
              </a:ext>
            </a:extLst>
          </p:cNvPr>
          <p:cNvCxnSpPr/>
          <p:nvPr userDrawn="1"/>
        </p:nvCxnSpPr>
        <p:spPr>
          <a:xfrm flipV="1">
            <a:off x="11369961" y="4541777"/>
            <a:ext cx="350982" cy="387927"/>
          </a:xfrm>
          <a:prstGeom prst="line">
            <a:avLst/>
          </a:prstGeom>
          <a:ln w="38100">
            <a:solidFill>
              <a:srgbClr val="7AB1E8"/>
            </a:solidFill>
          </a:ln>
        </p:spPr>
        <p:style>
          <a:lnRef idx="1">
            <a:schemeClr val="accent1"/>
          </a:lnRef>
          <a:fillRef idx="0">
            <a:schemeClr val="accent1"/>
          </a:fillRef>
          <a:effectRef idx="0">
            <a:schemeClr val="accent1"/>
          </a:effectRef>
          <a:fontRef idx="minor">
            <a:schemeClr val="tx1"/>
          </a:fontRef>
        </p:style>
      </p:cxnSp>
      <p:cxnSp>
        <p:nvCxnSpPr>
          <p:cNvPr id="26" name="Connecteur droit 25">
            <a:extLst>
              <a:ext uri="{FF2B5EF4-FFF2-40B4-BE49-F238E27FC236}">
                <a16:creationId xmlns:a16="http://schemas.microsoft.com/office/drawing/2014/main" id="{0627BDA0-B2D7-45FB-8889-C6EC90A2D94D}"/>
              </a:ext>
            </a:extLst>
          </p:cNvPr>
          <p:cNvCxnSpPr/>
          <p:nvPr userDrawn="1"/>
        </p:nvCxnSpPr>
        <p:spPr>
          <a:xfrm flipV="1">
            <a:off x="11522361" y="4694177"/>
            <a:ext cx="350982" cy="387927"/>
          </a:xfrm>
          <a:prstGeom prst="line">
            <a:avLst/>
          </a:prstGeom>
          <a:ln w="38100">
            <a:solidFill>
              <a:srgbClr val="E50712"/>
            </a:solidFill>
          </a:ln>
        </p:spPr>
        <p:style>
          <a:lnRef idx="1">
            <a:schemeClr val="accent1"/>
          </a:lnRef>
          <a:fillRef idx="0">
            <a:schemeClr val="accent1"/>
          </a:fillRef>
          <a:effectRef idx="0">
            <a:schemeClr val="accent1"/>
          </a:effectRef>
          <a:fontRef idx="minor">
            <a:schemeClr val="tx1"/>
          </a:fontRef>
        </p:style>
      </p:cxnSp>
      <p:cxnSp>
        <p:nvCxnSpPr>
          <p:cNvPr id="27" name="Connecteur droit 26">
            <a:extLst>
              <a:ext uri="{FF2B5EF4-FFF2-40B4-BE49-F238E27FC236}">
                <a16:creationId xmlns:a16="http://schemas.microsoft.com/office/drawing/2014/main" id="{EA5E1EB8-EC1C-4F1E-911F-0AD13C1C807F}"/>
              </a:ext>
            </a:extLst>
          </p:cNvPr>
          <p:cNvCxnSpPr/>
          <p:nvPr userDrawn="1"/>
        </p:nvCxnSpPr>
        <p:spPr>
          <a:xfrm flipV="1">
            <a:off x="11194470" y="5231990"/>
            <a:ext cx="350982" cy="387927"/>
          </a:xfrm>
          <a:prstGeom prst="line">
            <a:avLst/>
          </a:prstGeom>
          <a:ln w="38100">
            <a:solidFill>
              <a:srgbClr val="293173"/>
            </a:solidFill>
          </a:ln>
        </p:spPr>
        <p:style>
          <a:lnRef idx="1">
            <a:schemeClr val="accent1"/>
          </a:lnRef>
          <a:fillRef idx="0">
            <a:schemeClr val="accent1"/>
          </a:fillRef>
          <a:effectRef idx="0">
            <a:schemeClr val="accent1"/>
          </a:effectRef>
          <a:fontRef idx="minor">
            <a:schemeClr val="tx1"/>
          </a:fontRef>
        </p:style>
      </p:cxnSp>
      <p:cxnSp>
        <p:nvCxnSpPr>
          <p:cNvPr id="28" name="Connecteur droit 27">
            <a:extLst>
              <a:ext uri="{FF2B5EF4-FFF2-40B4-BE49-F238E27FC236}">
                <a16:creationId xmlns:a16="http://schemas.microsoft.com/office/drawing/2014/main" id="{3AB91A34-4B30-4167-8D7A-FBB32834E4B1}"/>
              </a:ext>
            </a:extLst>
          </p:cNvPr>
          <p:cNvCxnSpPr/>
          <p:nvPr userDrawn="1"/>
        </p:nvCxnSpPr>
        <p:spPr>
          <a:xfrm flipV="1">
            <a:off x="11346870" y="5384390"/>
            <a:ext cx="350982" cy="387927"/>
          </a:xfrm>
          <a:prstGeom prst="line">
            <a:avLst/>
          </a:prstGeom>
          <a:ln w="38100">
            <a:solidFill>
              <a:srgbClr val="7AB1E8"/>
            </a:solidFill>
          </a:ln>
        </p:spPr>
        <p:style>
          <a:lnRef idx="1">
            <a:schemeClr val="accent1"/>
          </a:lnRef>
          <a:fillRef idx="0">
            <a:schemeClr val="accent1"/>
          </a:fillRef>
          <a:effectRef idx="0">
            <a:schemeClr val="accent1"/>
          </a:effectRef>
          <a:fontRef idx="minor">
            <a:schemeClr val="tx1"/>
          </a:fontRef>
        </p:style>
      </p:cxnSp>
      <p:cxnSp>
        <p:nvCxnSpPr>
          <p:cNvPr id="29" name="Connecteur droit 28">
            <a:extLst>
              <a:ext uri="{FF2B5EF4-FFF2-40B4-BE49-F238E27FC236}">
                <a16:creationId xmlns:a16="http://schemas.microsoft.com/office/drawing/2014/main" id="{B4B9D733-4681-4096-A1DD-7EAA05CD5DB5}"/>
              </a:ext>
            </a:extLst>
          </p:cNvPr>
          <p:cNvCxnSpPr/>
          <p:nvPr userDrawn="1"/>
        </p:nvCxnSpPr>
        <p:spPr>
          <a:xfrm flipV="1">
            <a:off x="11499270" y="5536790"/>
            <a:ext cx="350982" cy="387927"/>
          </a:xfrm>
          <a:prstGeom prst="line">
            <a:avLst/>
          </a:prstGeom>
          <a:ln w="38100">
            <a:solidFill>
              <a:srgbClr val="E50712"/>
            </a:solidFill>
          </a:ln>
        </p:spPr>
        <p:style>
          <a:lnRef idx="1">
            <a:schemeClr val="accent1"/>
          </a:lnRef>
          <a:fillRef idx="0">
            <a:schemeClr val="accent1"/>
          </a:fillRef>
          <a:effectRef idx="0">
            <a:schemeClr val="accent1"/>
          </a:effectRef>
          <a:fontRef idx="minor">
            <a:schemeClr val="tx1"/>
          </a:fontRef>
        </p:style>
      </p:cxnSp>
      <p:cxnSp>
        <p:nvCxnSpPr>
          <p:cNvPr id="30" name="Connecteur droit 29">
            <a:extLst>
              <a:ext uri="{FF2B5EF4-FFF2-40B4-BE49-F238E27FC236}">
                <a16:creationId xmlns:a16="http://schemas.microsoft.com/office/drawing/2014/main" id="{90C80A44-6EB0-4757-8A29-981553CAD66E}"/>
              </a:ext>
            </a:extLst>
          </p:cNvPr>
          <p:cNvCxnSpPr/>
          <p:nvPr userDrawn="1"/>
        </p:nvCxnSpPr>
        <p:spPr>
          <a:xfrm flipV="1">
            <a:off x="11194470" y="6098231"/>
            <a:ext cx="350982" cy="387927"/>
          </a:xfrm>
          <a:prstGeom prst="line">
            <a:avLst/>
          </a:prstGeom>
          <a:ln w="38100">
            <a:solidFill>
              <a:srgbClr val="293173"/>
            </a:solidFill>
          </a:ln>
        </p:spPr>
        <p:style>
          <a:lnRef idx="1">
            <a:schemeClr val="accent1"/>
          </a:lnRef>
          <a:fillRef idx="0">
            <a:schemeClr val="accent1"/>
          </a:fillRef>
          <a:effectRef idx="0">
            <a:schemeClr val="accent1"/>
          </a:effectRef>
          <a:fontRef idx="minor">
            <a:schemeClr val="tx1"/>
          </a:fontRef>
        </p:style>
      </p:cxnSp>
      <p:cxnSp>
        <p:nvCxnSpPr>
          <p:cNvPr id="31" name="Connecteur droit 30">
            <a:extLst>
              <a:ext uri="{FF2B5EF4-FFF2-40B4-BE49-F238E27FC236}">
                <a16:creationId xmlns:a16="http://schemas.microsoft.com/office/drawing/2014/main" id="{3D30A075-B587-4EA9-B9BE-3995FAF48ECC}"/>
              </a:ext>
            </a:extLst>
          </p:cNvPr>
          <p:cNvCxnSpPr/>
          <p:nvPr userDrawn="1"/>
        </p:nvCxnSpPr>
        <p:spPr>
          <a:xfrm flipV="1">
            <a:off x="11346870" y="6250631"/>
            <a:ext cx="350982" cy="387927"/>
          </a:xfrm>
          <a:prstGeom prst="line">
            <a:avLst/>
          </a:prstGeom>
          <a:ln w="38100">
            <a:solidFill>
              <a:srgbClr val="7AB1E8"/>
            </a:solidFill>
          </a:ln>
        </p:spPr>
        <p:style>
          <a:lnRef idx="1">
            <a:schemeClr val="accent1"/>
          </a:lnRef>
          <a:fillRef idx="0">
            <a:schemeClr val="accent1"/>
          </a:fillRef>
          <a:effectRef idx="0">
            <a:schemeClr val="accent1"/>
          </a:effectRef>
          <a:fontRef idx="minor">
            <a:schemeClr val="tx1"/>
          </a:fontRef>
        </p:style>
      </p:cxnSp>
      <p:cxnSp>
        <p:nvCxnSpPr>
          <p:cNvPr id="32" name="Connecteur droit 31">
            <a:extLst>
              <a:ext uri="{FF2B5EF4-FFF2-40B4-BE49-F238E27FC236}">
                <a16:creationId xmlns:a16="http://schemas.microsoft.com/office/drawing/2014/main" id="{04E29EFB-C519-4446-A18A-0B56C6403327}"/>
              </a:ext>
            </a:extLst>
          </p:cNvPr>
          <p:cNvCxnSpPr/>
          <p:nvPr userDrawn="1"/>
        </p:nvCxnSpPr>
        <p:spPr>
          <a:xfrm flipV="1">
            <a:off x="11499270" y="6403031"/>
            <a:ext cx="350982" cy="387927"/>
          </a:xfrm>
          <a:prstGeom prst="line">
            <a:avLst/>
          </a:prstGeom>
          <a:ln w="38100">
            <a:solidFill>
              <a:srgbClr val="E50712"/>
            </a:solidFill>
          </a:ln>
        </p:spPr>
        <p:style>
          <a:lnRef idx="1">
            <a:schemeClr val="accent1"/>
          </a:lnRef>
          <a:fillRef idx="0">
            <a:schemeClr val="accent1"/>
          </a:fillRef>
          <a:effectRef idx="0">
            <a:schemeClr val="accent1"/>
          </a:effectRef>
          <a:fontRef idx="minor">
            <a:schemeClr val="tx1"/>
          </a:fontRef>
        </p:style>
      </p:cxnSp>
      <p:pic>
        <p:nvPicPr>
          <p:cNvPr id="2" name="Picture 2" descr="WhatsApp Image 2025-02-27 at 11.14.25.jpeg">
            <a:extLst>
              <a:ext uri="{FF2B5EF4-FFF2-40B4-BE49-F238E27FC236}">
                <a16:creationId xmlns:a16="http://schemas.microsoft.com/office/drawing/2014/main" id="{1E627AEE-4EDE-323D-C860-4718A8E3D8FF}"/>
              </a:ext>
            </a:extLst>
          </p:cNvPr>
          <p:cNvPicPr>
            <a:picLocks noChangeAspect="1"/>
          </p:cNvPicPr>
          <p:nvPr userDrawn="1"/>
        </p:nvPicPr>
        <p:blipFill>
          <a:blip r:embed="rId2"/>
          <a:stretch>
            <a:fillRect/>
          </a:stretch>
        </p:blipFill>
        <p:spPr>
          <a:xfrm>
            <a:off x="623457" y="607426"/>
            <a:ext cx="10156249" cy="5712890"/>
          </a:xfrm>
          <a:prstGeom prst="rect">
            <a:avLst/>
          </a:prstGeom>
        </p:spPr>
      </p:pic>
    </p:spTree>
    <p:extLst>
      <p:ext uri="{BB962C8B-B14F-4D97-AF65-F5344CB8AC3E}">
        <p14:creationId xmlns:p14="http://schemas.microsoft.com/office/powerpoint/2010/main" val="1122428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8F3CCA-75B6-409B-BD27-8D56C88F09A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F9A0212-93D9-4F44-9B85-A5C67C2D6A67}"/>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1D2E657-166B-4EE1-9923-42C1C199F851}"/>
              </a:ext>
            </a:extLst>
          </p:cNvPr>
          <p:cNvSpPr>
            <a:spLocks noGrp="1"/>
          </p:cNvSpPr>
          <p:nvPr>
            <p:ph type="dt" sz="half" idx="10"/>
          </p:nvPr>
        </p:nvSpPr>
        <p:spPr/>
        <p:txBody>
          <a:bodyPr/>
          <a:lstStyle/>
          <a:p>
            <a:fld id="{1E40CAAD-EEE7-4157-8CEA-4549F8DE131E}" type="datetime1">
              <a:rPr lang="fr-FR" smtClean="0"/>
              <a:t>10/03/2025</a:t>
            </a:fld>
            <a:endParaRPr lang="fr-FR"/>
          </a:p>
        </p:txBody>
      </p:sp>
      <p:sp>
        <p:nvSpPr>
          <p:cNvPr id="5" name="Espace réservé du pied de page 4">
            <a:extLst>
              <a:ext uri="{FF2B5EF4-FFF2-40B4-BE49-F238E27FC236}">
                <a16:creationId xmlns:a16="http://schemas.microsoft.com/office/drawing/2014/main" id="{9E90C4DE-BC60-4A1E-B121-62F6CD8CC5A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4371F1E-4194-4C47-9A29-7933FFEE23D9}"/>
              </a:ext>
            </a:extLst>
          </p:cNvPr>
          <p:cNvSpPr>
            <a:spLocks noGrp="1"/>
          </p:cNvSpPr>
          <p:nvPr>
            <p:ph type="sldNum" sz="quarter" idx="12"/>
          </p:nvPr>
        </p:nvSpPr>
        <p:spPr/>
        <p:txBody>
          <a:bodyPr/>
          <a:lstStyle/>
          <a:p>
            <a:fld id="{6E8DD8D1-219C-4F7D-A851-03CC17EFE3EF}" type="slidenum">
              <a:rPr lang="fr-FR" smtClean="0"/>
              <a:t>‹N°›</a:t>
            </a:fld>
            <a:endParaRPr lang="fr-FR"/>
          </a:p>
        </p:txBody>
      </p:sp>
    </p:spTree>
    <p:extLst>
      <p:ext uri="{BB962C8B-B14F-4D97-AF65-F5344CB8AC3E}">
        <p14:creationId xmlns:p14="http://schemas.microsoft.com/office/powerpoint/2010/main" val="3104297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7598B7-87FC-4C33-ADDC-C35817AA1D53}"/>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246CEEBE-9465-418E-B8FD-C43E07BC11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47CC56D4-FD7E-4073-973D-9C0229B5C430}"/>
              </a:ext>
            </a:extLst>
          </p:cNvPr>
          <p:cNvSpPr>
            <a:spLocks noGrp="1"/>
          </p:cNvSpPr>
          <p:nvPr>
            <p:ph type="dt" sz="half" idx="10"/>
          </p:nvPr>
        </p:nvSpPr>
        <p:spPr/>
        <p:txBody>
          <a:bodyPr/>
          <a:lstStyle/>
          <a:p>
            <a:fld id="{40158006-B8A6-4C8E-8013-6B7C822CFDB1}" type="datetime1">
              <a:rPr lang="fr-FR" smtClean="0"/>
              <a:t>10/03/2025</a:t>
            </a:fld>
            <a:endParaRPr lang="fr-FR"/>
          </a:p>
        </p:txBody>
      </p:sp>
      <p:sp>
        <p:nvSpPr>
          <p:cNvPr id="5" name="Espace réservé du pied de page 4">
            <a:extLst>
              <a:ext uri="{FF2B5EF4-FFF2-40B4-BE49-F238E27FC236}">
                <a16:creationId xmlns:a16="http://schemas.microsoft.com/office/drawing/2014/main" id="{29AA38E8-FB3E-4B71-A74A-07BAAE75993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F460F66-B62D-4131-B7B4-9975CB3704D2}"/>
              </a:ext>
            </a:extLst>
          </p:cNvPr>
          <p:cNvSpPr>
            <a:spLocks noGrp="1"/>
          </p:cNvSpPr>
          <p:nvPr>
            <p:ph type="sldNum" sz="quarter" idx="12"/>
          </p:nvPr>
        </p:nvSpPr>
        <p:spPr/>
        <p:txBody>
          <a:bodyPr/>
          <a:lstStyle/>
          <a:p>
            <a:fld id="{6E8DD8D1-219C-4F7D-A851-03CC17EFE3EF}" type="slidenum">
              <a:rPr lang="fr-FR" smtClean="0"/>
              <a:t>‹N°›</a:t>
            </a:fld>
            <a:endParaRPr lang="fr-FR"/>
          </a:p>
        </p:txBody>
      </p:sp>
    </p:spTree>
    <p:extLst>
      <p:ext uri="{BB962C8B-B14F-4D97-AF65-F5344CB8AC3E}">
        <p14:creationId xmlns:p14="http://schemas.microsoft.com/office/powerpoint/2010/main" val="1351102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D4159C-F61C-4AE2-BDCE-B7F0A995F55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8A8BE03-0B54-4A4A-8F34-B535ECD36C05}"/>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75AAC6A-C510-4964-AB61-573A935EBD18}"/>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A266A24A-E9A5-40F8-B227-887B46BE0E27}"/>
              </a:ext>
            </a:extLst>
          </p:cNvPr>
          <p:cNvSpPr>
            <a:spLocks noGrp="1"/>
          </p:cNvSpPr>
          <p:nvPr>
            <p:ph type="dt" sz="half" idx="10"/>
          </p:nvPr>
        </p:nvSpPr>
        <p:spPr/>
        <p:txBody>
          <a:bodyPr/>
          <a:lstStyle/>
          <a:p>
            <a:fld id="{12A2D651-3C64-4365-AFBF-F5E0C0B9CF38}" type="datetime1">
              <a:rPr lang="fr-FR" smtClean="0"/>
              <a:t>10/03/2025</a:t>
            </a:fld>
            <a:endParaRPr lang="fr-FR"/>
          </a:p>
        </p:txBody>
      </p:sp>
      <p:sp>
        <p:nvSpPr>
          <p:cNvPr id="6" name="Espace réservé du pied de page 5">
            <a:extLst>
              <a:ext uri="{FF2B5EF4-FFF2-40B4-BE49-F238E27FC236}">
                <a16:creationId xmlns:a16="http://schemas.microsoft.com/office/drawing/2014/main" id="{24C26004-CF8A-46A0-B357-C0C04FA2971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1AA65B1-F382-4B2E-B1AF-98A6447BB8DF}"/>
              </a:ext>
            </a:extLst>
          </p:cNvPr>
          <p:cNvSpPr>
            <a:spLocks noGrp="1"/>
          </p:cNvSpPr>
          <p:nvPr>
            <p:ph type="sldNum" sz="quarter" idx="12"/>
          </p:nvPr>
        </p:nvSpPr>
        <p:spPr/>
        <p:txBody>
          <a:bodyPr/>
          <a:lstStyle/>
          <a:p>
            <a:fld id="{6E8DD8D1-219C-4F7D-A851-03CC17EFE3EF}" type="slidenum">
              <a:rPr lang="fr-FR" smtClean="0"/>
              <a:t>‹N°›</a:t>
            </a:fld>
            <a:endParaRPr lang="fr-FR"/>
          </a:p>
        </p:txBody>
      </p:sp>
    </p:spTree>
    <p:extLst>
      <p:ext uri="{BB962C8B-B14F-4D97-AF65-F5344CB8AC3E}">
        <p14:creationId xmlns:p14="http://schemas.microsoft.com/office/powerpoint/2010/main" val="4137163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4BA751-3CB8-4201-BDBB-22A9E1443A49}"/>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3B162293-37E6-4E19-BE31-FE5F52D8B5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2F18B92-1870-4BBA-8B04-8EC870366884}"/>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6B4C22C-8A18-48A6-BD50-F2BDCB265D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46FAD7D-0AF9-46BE-BD1D-00D992ED8EC5}"/>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9362A69A-DDBA-499E-9383-2AB5BFE4AA50}"/>
              </a:ext>
            </a:extLst>
          </p:cNvPr>
          <p:cNvSpPr>
            <a:spLocks noGrp="1"/>
          </p:cNvSpPr>
          <p:nvPr>
            <p:ph type="dt" sz="half" idx="10"/>
          </p:nvPr>
        </p:nvSpPr>
        <p:spPr/>
        <p:txBody>
          <a:bodyPr/>
          <a:lstStyle/>
          <a:p>
            <a:fld id="{9BC5EC9A-6273-4CDF-9C34-AE9781CE83C2}" type="datetime1">
              <a:rPr lang="fr-FR" smtClean="0"/>
              <a:t>10/03/2025</a:t>
            </a:fld>
            <a:endParaRPr lang="fr-FR"/>
          </a:p>
        </p:txBody>
      </p:sp>
      <p:sp>
        <p:nvSpPr>
          <p:cNvPr id="8" name="Espace réservé du pied de page 7">
            <a:extLst>
              <a:ext uri="{FF2B5EF4-FFF2-40B4-BE49-F238E27FC236}">
                <a16:creationId xmlns:a16="http://schemas.microsoft.com/office/drawing/2014/main" id="{23231B53-5B85-4E58-B69A-3F7A8046DA1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C488278F-E2E9-46A9-B535-BCD773262F61}"/>
              </a:ext>
            </a:extLst>
          </p:cNvPr>
          <p:cNvSpPr>
            <a:spLocks noGrp="1"/>
          </p:cNvSpPr>
          <p:nvPr>
            <p:ph type="sldNum" sz="quarter" idx="12"/>
          </p:nvPr>
        </p:nvSpPr>
        <p:spPr/>
        <p:txBody>
          <a:bodyPr/>
          <a:lstStyle/>
          <a:p>
            <a:fld id="{6E8DD8D1-219C-4F7D-A851-03CC17EFE3EF}" type="slidenum">
              <a:rPr lang="fr-FR" smtClean="0"/>
              <a:t>‹N°›</a:t>
            </a:fld>
            <a:endParaRPr lang="fr-FR"/>
          </a:p>
        </p:txBody>
      </p:sp>
    </p:spTree>
    <p:extLst>
      <p:ext uri="{BB962C8B-B14F-4D97-AF65-F5344CB8AC3E}">
        <p14:creationId xmlns:p14="http://schemas.microsoft.com/office/powerpoint/2010/main" val="2282030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D913F8-9C4B-45CF-980A-86637DF2A59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DB6A3738-B2E0-454A-9770-E91854147A02}"/>
              </a:ext>
            </a:extLst>
          </p:cNvPr>
          <p:cNvSpPr>
            <a:spLocks noGrp="1"/>
          </p:cNvSpPr>
          <p:nvPr>
            <p:ph type="dt" sz="half" idx="10"/>
          </p:nvPr>
        </p:nvSpPr>
        <p:spPr/>
        <p:txBody>
          <a:bodyPr/>
          <a:lstStyle/>
          <a:p>
            <a:fld id="{4E436732-F5D0-4ADD-8BFF-617919CEAAF0}" type="datetime1">
              <a:rPr lang="fr-FR" smtClean="0"/>
              <a:t>10/03/2025</a:t>
            </a:fld>
            <a:endParaRPr lang="fr-FR"/>
          </a:p>
        </p:txBody>
      </p:sp>
      <p:sp>
        <p:nvSpPr>
          <p:cNvPr id="4" name="Espace réservé du pied de page 3">
            <a:extLst>
              <a:ext uri="{FF2B5EF4-FFF2-40B4-BE49-F238E27FC236}">
                <a16:creationId xmlns:a16="http://schemas.microsoft.com/office/drawing/2014/main" id="{750E7F8C-A778-469B-8CDC-7B38F60ECBC8}"/>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6D63EC6-D9CF-4F84-BF8A-CEC7B56DA82F}"/>
              </a:ext>
            </a:extLst>
          </p:cNvPr>
          <p:cNvSpPr>
            <a:spLocks noGrp="1"/>
          </p:cNvSpPr>
          <p:nvPr>
            <p:ph type="sldNum" sz="quarter" idx="12"/>
          </p:nvPr>
        </p:nvSpPr>
        <p:spPr/>
        <p:txBody>
          <a:bodyPr/>
          <a:lstStyle/>
          <a:p>
            <a:fld id="{6E8DD8D1-219C-4F7D-A851-03CC17EFE3EF}" type="slidenum">
              <a:rPr lang="fr-FR" smtClean="0"/>
              <a:t>‹N°›</a:t>
            </a:fld>
            <a:endParaRPr lang="fr-FR"/>
          </a:p>
        </p:txBody>
      </p:sp>
    </p:spTree>
    <p:extLst>
      <p:ext uri="{BB962C8B-B14F-4D97-AF65-F5344CB8AC3E}">
        <p14:creationId xmlns:p14="http://schemas.microsoft.com/office/powerpoint/2010/main" val="1591339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7D8DBFF-11E5-4E9D-857A-4E678D143260}"/>
              </a:ext>
            </a:extLst>
          </p:cNvPr>
          <p:cNvSpPr>
            <a:spLocks noGrp="1"/>
          </p:cNvSpPr>
          <p:nvPr>
            <p:ph type="dt" sz="half" idx="10"/>
          </p:nvPr>
        </p:nvSpPr>
        <p:spPr/>
        <p:txBody>
          <a:bodyPr/>
          <a:lstStyle/>
          <a:p>
            <a:fld id="{28909AC8-EEF4-4468-842E-DBABD1A4CDBE}" type="datetime1">
              <a:rPr lang="fr-FR" smtClean="0"/>
              <a:t>10/03/2025</a:t>
            </a:fld>
            <a:endParaRPr lang="fr-FR"/>
          </a:p>
        </p:txBody>
      </p:sp>
      <p:sp>
        <p:nvSpPr>
          <p:cNvPr id="3" name="Espace réservé du pied de page 2">
            <a:extLst>
              <a:ext uri="{FF2B5EF4-FFF2-40B4-BE49-F238E27FC236}">
                <a16:creationId xmlns:a16="http://schemas.microsoft.com/office/drawing/2014/main" id="{07CBD1A3-2A9A-4D87-B046-246A5C09BD97}"/>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AE11F73A-A351-48A5-8E9B-C0295EC09603}"/>
              </a:ext>
            </a:extLst>
          </p:cNvPr>
          <p:cNvSpPr>
            <a:spLocks noGrp="1"/>
          </p:cNvSpPr>
          <p:nvPr>
            <p:ph type="sldNum" sz="quarter" idx="12"/>
          </p:nvPr>
        </p:nvSpPr>
        <p:spPr/>
        <p:txBody>
          <a:bodyPr/>
          <a:lstStyle/>
          <a:p>
            <a:fld id="{6E8DD8D1-219C-4F7D-A851-03CC17EFE3EF}" type="slidenum">
              <a:rPr lang="fr-FR" smtClean="0"/>
              <a:t>‹N°›</a:t>
            </a:fld>
            <a:endParaRPr lang="fr-FR"/>
          </a:p>
        </p:txBody>
      </p:sp>
    </p:spTree>
    <p:extLst>
      <p:ext uri="{BB962C8B-B14F-4D97-AF65-F5344CB8AC3E}">
        <p14:creationId xmlns:p14="http://schemas.microsoft.com/office/powerpoint/2010/main" val="756226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A1F36E-ABED-442B-8E07-3D938570037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FDA3BFE6-64AD-4427-8C1B-9678003875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A82D4547-28F0-4FC5-A8EE-55F230696F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C541C30-04C5-4D70-8F96-CACC967133C4}"/>
              </a:ext>
            </a:extLst>
          </p:cNvPr>
          <p:cNvSpPr>
            <a:spLocks noGrp="1"/>
          </p:cNvSpPr>
          <p:nvPr>
            <p:ph type="dt" sz="half" idx="10"/>
          </p:nvPr>
        </p:nvSpPr>
        <p:spPr/>
        <p:txBody>
          <a:bodyPr/>
          <a:lstStyle/>
          <a:p>
            <a:fld id="{895E530D-027B-4972-80E0-3D24D651AB64}" type="datetime1">
              <a:rPr lang="fr-FR" smtClean="0"/>
              <a:t>10/03/2025</a:t>
            </a:fld>
            <a:endParaRPr lang="fr-FR"/>
          </a:p>
        </p:txBody>
      </p:sp>
      <p:sp>
        <p:nvSpPr>
          <p:cNvPr id="6" name="Espace réservé du pied de page 5">
            <a:extLst>
              <a:ext uri="{FF2B5EF4-FFF2-40B4-BE49-F238E27FC236}">
                <a16:creationId xmlns:a16="http://schemas.microsoft.com/office/drawing/2014/main" id="{1A98AAE8-DED4-4CCD-8CA7-F36D7317EFD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4BCD37C-7FBF-497B-8239-FB8F2F8CDCE0}"/>
              </a:ext>
            </a:extLst>
          </p:cNvPr>
          <p:cNvSpPr>
            <a:spLocks noGrp="1"/>
          </p:cNvSpPr>
          <p:nvPr>
            <p:ph type="sldNum" sz="quarter" idx="12"/>
          </p:nvPr>
        </p:nvSpPr>
        <p:spPr/>
        <p:txBody>
          <a:bodyPr/>
          <a:lstStyle/>
          <a:p>
            <a:fld id="{6E8DD8D1-219C-4F7D-A851-03CC17EFE3EF}" type="slidenum">
              <a:rPr lang="fr-FR" smtClean="0"/>
              <a:t>‹N°›</a:t>
            </a:fld>
            <a:endParaRPr lang="fr-FR"/>
          </a:p>
        </p:txBody>
      </p:sp>
    </p:spTree>
    <p:extLst>
      <p:ext uri="{BB962C8B-B14F-4D97-AF65-F5344CB8AC3E}">
        <p14:creationId xmlns:p14="http://schemas.microsoft.com/office/powerpoint/2010/main" val="165486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C1E147-57D7-4AE0-A33D-77D808D6022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55CC8CC-4CC7-4C1E-95BA-5832817170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25494C1B-B9D4-476F-BE34-68FB01B4B4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4524C22-C81F-4E3D-BF0A-1AA4ADB34785}"/>
              </a:ext>
            </a:extLst>
          </p:cNvPr>
          <p:cNvSpPr>
            <a:spLocks noGrp="1"/>
          </p:cNvSpPr>
          <p:nvPr>
            <p:ph type="dt" sz="half" idx="10"/>
          </p:nvPr>
        </p:nvSpPr>
        <p:spPr/>
        <p:txBody>
          <a:bodyPr/>
          <a:lstStyle/>
          <a:p>
            <a:fld id="{BF305910-315B-40D9-B791-BA649AEC03FF}" type="datetime1">
              <a:rPr lang="fr-FR" smtClean="0"/>
              <a:t>10/03/2025</a:t>
            </a:fld>
            <a:endParaRPr lang="fr-FR"/>
          </a:p>
        </p:txBody>
      </p:sp>
      <p:sp>
        <p:nvSpPr>
          <p:cNvPr id="6" name="Espace réservé du pied de page 5">
            <a:extLst>
              <a:ext uri="{FF2B5EF4-FFF2-40B4-BE49-F238E27FC236}">
                <a16:creationId xmlns:a16="http://schemas.microsoft.com/office/drawing/2014/main" id="{67A5970B-9526-46C3-A153-553243C0F79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868DF39-3368-4248-8670-6CC9E8D3D308}"/>
              </a:ext>
            </a:extLst>
          </p:cNvPr>
          <p:cNvSpPr>
            <a:spLocks noGrp="1"/>
          </p:cNvSpPr>
          <p:nvPr>
            <p:ph type="sldNum" sz="quarter" idx="12"/>
          </p:nvPr>
        </p:nvSpPr>
        <p:spPr/>
        <p:txBody>
          <a:bodyPr/>
          <a:lstStyle/>
          <a:p>
            <a:fld id="{6E8DD8D1-219C-4F7D-A851-03CC17EFE3EF}" type="slidenum">
              <a:rPr lang="fr-FR" smtClean="0"/>
              <a:t>‹N°›</a:t>
            </a:fld>
            <a:endParaRPr lang="fr-FR"/>
          </a:p>
        </p:txBody>
      </p:sp>
    </p:spTree>
    <p:extLst>
      <p:ext uri="{BB962C8B-B14F-4D97-AF65-F5344CB8AC3E}">
        <p14:creationId xmlns:p14="http://schemas.microsoft.com/office/powerpoint/2010/main" val="1794508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6B783B6-34D2-4D16-94DF-8970168947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67CACE1D-724D-49AD-AA48-A7D960326E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F8A105C-B970-4DCE-B7DA-5E95181737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8DC5BC-CF0F-469E-98FA-9C00C47FDD5F}" type="datetime1">
              <a:rPr lang="fr-FR" smtClean="0"/>
              <a:t>10/03/2025</a:t>
            </a:fld>
            <a:endParaRPr lang="fr-FR"/>
          </a:p>
        </p:txBody>
      </p:sp>
      <p:sp>
        <p:nvSpPr>
          <p:cNvPr id="5" name="Espace réservé du pied de page 4">
            <a:extLst>
              <a:ext uri="{FF2B5EF4-FFF2-40B4-BE49-F238E27FC236}">
                <a16:creationId xmlns:a16="http://schemas.microsoft.com/office/drawing/2014/main" id="{B1F08748-A220-448E-A4C9-B71B2FB736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50E27976-FF1E-4748-B674-4DC486BD12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8DD8D1-219C-4F7D-A851-03CC17EFE3EF}" type="slidenum">
              <a:rPr lang="fr-FR" smtClean="0"/>
              <a:t>‹N°›</a:t>
            </a:fld>
            <a:endParaRPr lang="fr-FR"/>
          </a:p>
        </p:txBody>
      </p:sp>
    </p:spTree>
    <p:extLst>
      <p:ext uri="{BB962C8B-B14F-4D97-AF65-F5344CB8AC3E}">
        <p14:creationId xmlns:p14="http://schemas.microsoft.com/office/powerpoint/2010/main" val="889667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745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1">
            <a:extLst>
              <a:ext uri="{FF2B5EF4-FFF2-40B4-BE49-F238E27FC236}">
                <a16:creationId xmlns:a16="http://schemas.microsoft.com/office/drawing/2014/main" id="{08EBDC3F-A991-4638-BB08-F42F2C7E815C}"/>
              </a:ext>
            </a:extLst>
          </p:cNvPr>
          <p:cNvSpPr>
            <a:spLocks noGrp="1"/>
          </p:cNvSpPr>
          <p:nvPr>
            <p:ph type="title"/>
          </p:nvPr>
        </p:nvSpPr>
        <p:spPr>
          <a:xfrm>
            <a:off x="838200" y="365125"/>
            <a:ext cx="10515600" cy="1325563"/>
          </a:xfrm>
        </p:spPr>
        <p:txBody>
          <a:bodyPr>
            <a:normAutofit/>
          </a:bodyPr>
          <a:lstStyle/>
          <a:p>
            <a:r>
              <a:rPr lang="fr-FR" sz="3600" b="1" dirty="0">
                <a:solidFill>
                  <a:srgbClr val="FF0000"/>
                </a:solidFill>
                <a:latin typeface="Marianne" panose="02000000000000000000" pitchFamily="50" charset="0"/>
              </a:rPr>
              <a:t>Nombre de boursiers à 100%</a:t>
            </a:r>
            <a:br>
              <a:rPr lang="fr-FR" dirty="0"/>
            </a:br>
            <a:endParaRPr lang="fr-FR" b="1" dirty="0">
              <a:solidFill>
                <a:srgbClr val="002060"/>
              </a:solidFill>
              <a:latin typeface="Marianne" panose="02000000000000000000" pitchFamily="50" charset="0"/>
            </a:endParaRPr>
          </a:p>
        </p:txBody>
      </p:sp>
      <p:graphicFrame>
        <p:nvGraphicFramePr>
          <p:cNvPr id="6" name="Espace réservé du contenu 5">
            <a:extLst>
              <a:ext uri="{FF2B5EF4-FFF2-40B4-BE49-F238E27FC236}">
                <a16:creationId xmlns:a16="http://schemas.microsoft.com/office/drawing/2014/main" id="{CF630B08-EBB3-4BFB-857A-F85FDA5B4FA3}"/>
              </a:ext>
            </a:extLst>
          </p:cNvPr>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pic>
        <p:nvPicPr>
          <p:cNvPr id="4" name="Image 3">
            <a:extLst>
              <a:ext uri="{FF2B5EF4-FFF2-40B4-BE49-F238E27FC236}">
                <a16:creationId xmlns:a16="http://schemas.microsoft.com/office/drawing/2014/main" id="{672501B4-1493-4186-8B80-BC0017340E25}"/>
              </a:ext>
            </a:extLst>
          </p:cNvPr>
          <p:cNvPicPr>
            <a:picLocks noChangeAspect="1"/>
          </p:cNvPicPr>
          <p:nvPr/>
        </p:nvPicPr>
        <p:blipFill>
          <a:blip r:embed="rId3"/>
          <a:stretch>
            <a:fillRect/>
          </a:stretch>
        </p:blipFill>
        <p:spPr>
          <a:xfrm>
            <a:off x="10014856" y="461738"/>
            <a:ext cx="1153583" cy="912038"/>
          </a:xfrm>
          <a:prstGeom prst="rect">
            <a:avLst/>
          </a:prstGeom>
        </p:spPr>
      </p:pic>
    </p:spTree>
    <p:extLst>
      <p:ext uri="{BB962C8B-B14F-4D97-AF65-F5344CB8AC3E}">
        <p14:creationId xmlns:p14="http://schemas.microsoft.com/office/powerpoint/2010/main" val="3022317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6CCBC7-93AA-45B3-981A-E62E75EBB655}"/>
              </a:ext>
            </a:extLst>
          </p:cNvPr>
          <p:cNvSpPr>
            <a:spLocks noGrp="1"/>
          </p:cNvSpPr>
          <p:nvPr>
            <p:ph type="title"/>
          </p:nvPr>
        </p:nvSpPr>
        <p:spPr/>
        <p:txBody>
          <a:bodyPr>
            <a:normAutofit/>
          </a:bodyPr>
          <a:lstStyle/>
          <a:p>
            <a:r>
              <a:rPr lang="fr-FR" sz="3600" b="1" dirty="0">
                <a:solidFill>
                  <a:srgbClr val="FF0000"/>
                </a:solidFill>
                <a:latin typeface="Marianne" panose="02000000000000000000" pitchFamily="50" charset="0"/>
              </a:rPr>
              <a:t>Points d’analyse</a:t>
            </a:r>
          </a:p>
        </p:txBody>
      </p:sp>
      <p:sp>
        <p:nvSpPr>
          <p:cNvPr id="3" name="Espace réservé du contenu 2">
            <a:extLst>
              <a:ext uri="{FF2B5EF4-FFF2-40B4-BE49-F238E27FC236}">
                <a16:creationId xmlns:a16="http://schemas.microsoft.com/office/drawing/2014/main" id="{912167AC-D8CF-4DC0-B06D-E92C68009E86}"/>
              </a:ext>
            </a:extLst>
          </p:cNvPr>
          <p:cNvSpPr>
            <a:spLocks noGrp="1"/>
          </p:cNvSpPr>
          <p:nvPr>
            <p:ph idx="1"/>
          </p:nvPr>
        </p:nvSpPr>
        <p:spPr/>
        <p:txBody>
          <a:bodyPr>
            <a:normAutofit/>
          </a:bodyPr>
          <a:lstStyle/>
          <a:p>
            <a:pPr marL="0" lvl="0" indent="0">
              <a:lnSpc>
                <a:spcPct val="115000"/>
              </a:lnSpc>
              <a:spcAft>
                <a:spcPts val="800"/>
              </a:spcAft>
              <a:buNone/>
            </a:pPr>
            <a:r>
              <a:rPr lang="fr-FR" sz="2000" u="none" strike="noStrike" dirty="0">
                <a:solidFill>
                  <a:srgbClr val="002060"/>
                </a:solidFill>
                <a:effectLst/>
                <a:latin typeface="Marianne" panose="02000000000000000000" pitchFamily="50" charset="0"/>
                <a:ea typeface="Times New Roman" panose="02020603050405020304" pitchFamily="18" charset="0"/>
                <a:cs typeface="Times New Roman" panose="02020603050405020304" pitchFamily="18" charset="0"/>
              </a:rPr>
              <a:t>Raisons de la diminution du nombre de demandes de bourses et du nombre de boursiers (en dehors des crises locales et conflits)</a:t>
            </a:r>
          </a:p>
          <a:p>
            <a:pPr lvl="0">
              <a:lnSpc>
                <a:spcPct val="115000"/>
              </a:lnSpc>
              <a:spcAft>
                <a:spcPts val="800"/>
              </a:spcAft>
            </a:pPr>
            <a:r>
              <a:rPr lang="fr-FR" sz="2000" dirty="0">
                <a:solidFill>
                  <a:srgbClr val="002060"/>
                </a:solidFill>
                <a:latin typeface="Marianne" panose="02000000000000000000" pitchFamily="50" charset="0"/>
                <a:ea typeface="Times New Roman" panose="02020603050405020304" pitchFamily="18" charset="0"/>
                <a:cs typeface="Times New Roman" panose="02020603050405020304" pitchFamily="18" charset="0"/>
              </a:rPr>
              <a:t>Baisse du nombre d’élèves français (depuis la crise sanitaire de la COVID)</a:t>
            </a:r>
            <a:endParaRPr lang="fr-FR" sz="2000" u="none" strike="noStrike" dirty="0">
              <a:solidFill>
                <a:srgbClr val="002060"/>
              </a:solidFill>
              <a:effectLst/>
              <a:latin typeface="Marianne" panose="02000000000000000000" pitchFamily="50" charset="0"/>
              <a:ea typeface="Times New Roman" panose="02020603050405020304" pitchFamily="18" charset="0"/>
              <a:cs typeface="Times New Roman" panose="02020603050405020304" pitchFamily="18" charset="0"/>
            </a:endParaRPr>
          </a:p>
          <a:p>
            <a:pPr lvl="0">
              <a:lnSpc>
                <a:spcPct val="115000"/>
              </a:lnSpc>
              <a:spcAft>
                <a:spcPts val="800"/>
              </a:spcAft>
            </a:pPr>
            <a:r>
              <a:rPr lang="fr-FR" sz="2000" dirty="0">
                <a:solidFill>
                  <a:srgbClr val="002060"/>
                </a:solidFill>
                <a:latin typeface="Marianne" panose="02000000000000000000" pitchFamily="50" charset="0"/>
                <a:ea typeface="Calibri" panose="020F0502020204030204" pitchFamily="34" charset="0"/>
                <a:cs typeface="Times New Roman" panose="02020603050405020304" pitchFamily="18" charset="0"/>
              </a:rPr>
              <a:t>Certaines mesures rendent des familles inéligibles au dispositif :</a:t>
            </a:r>
          </a:p>
          <a:p>
            <a:pPr lvl="1">
              <a:lnSpc>
                <a:spcPct val="115000"/>
              </a:lnSpc>
              <a:spcAft>
                <a:spcPts val="800"/>
              </a:spcAft>
              <a:buFontTx/>
              <a:buChar char="-"/>
            </a:pPr>
            <a:r>
              <a:rPr lang="fr-FR" sz="1600" dirty="0">
                <a:solidFill>
                  <a:srgbClr val="0070C0"/>
                </a:solidFill>
                <a:latin typeface="Marianne" panose="02000000000000000000" pitchFamily="50" charset="0"/>
                <a:ea typeface="Calibri" panose="020F0502020204030204" pitchFamily="34" charset="0"/>
                <a:cs typeface="Times New Roman" panose="02020603050405020304" pitchFamily="18" charset="0"/>
              </a:rPr>
              <a:t>Baisse tangible du nombre de boursiers entre 2023 et 2024, qui s’explique notamment par l’application de la contribution progressive de solidarité (CPS) à 7% au lieu de 2%. La CPS a de nouveau été restaurée à 2% sur la campagne 2024/2025.</a:t>
            </a:r>
          </a:p>
          <a:p>
            <a:pPr lvl="1">
              <a:lnSpc>
                <a:spcPct val="115000"/>
              </a:lnSpc>
              <a:spcAft>
                <a:spcPts val="800"/>
              </a:spcAft>
              <a:buFontTx/>
              <a:buChar char="-"/>
            </a:pPr>
            <a:r>
              <a:rPr lang="fr-FR" sz="1600" u="none" strike="noStrike" dirty="0">
                <a:solidFill>
                  <a:srgbClr val="0070C0"/>
                </a:solidFill>
                <a:effectLst/>
                <a:latin typeface="Marianne" panose="02000000000000000000" pitchFamily="50" charset="0"/>
                <a:ea typeface="Calibri" panose="020F0502020204030204" pitchFamily="34" charset="0"/>
                <a:cs typeface="Times New Roman" panose="02020603050405020304" pitchFamily="18" charset="0"/>
              </a:rPr>
              <a:t>Baisse de certains IPPA en 2024.</a:t>
            </a:r>
          </a:p>
          <a:p>
            <a:pPr marL="457200" lvl="1" indent="0">
              <a:lnSpc>
                <a:spcPct val="115000"/>
              </a:lnSpc>
              <a:spcAft>
                <a:spcPts val="800"/>
              </a:spcAft>
              <a:buNone/>
            </a:pPr>
            <a:endParaRPr lang="fr-FR" sz="1800" u="none" strike="noStrike"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800"/>
              </a:spcAft>
              <a:buNone/>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age 4">
            <a:extLst>
              <a:ext uri="{FF2B5EF4-FFF2-40B4-BE49-F238E27FC236}">
                <a16:creationId xmlns:a16="http://schemas.microsoft.com/office/drawing/2014/main" id="{EE282161-7D5A-4F07-B619-2B946B213FCC}"/>
              </a:ext>
            </a:extLst>
          </p:cNvPr>
          <p:cNvPicPr>
            <a:picLocks noChangeAspect="1"/>
          </p:cNvPicPr>
          <p:nvPr/>
        </p:nvPicPr>
        <p:blipFill>
          <a:blip r:embed="rId2"/>
          <a:stretch>
            <a:fillRect/>
          </a:stretch>
        </p:blipFill>
        <p:spPr>
          <a:xfrm>
            <a:off x="10014856" y="461738"/>
            <a:ext cx="1153583" cy="912038"/>
          </a:xfrm>
          <a:prstGeom prst="rect">
            <a:avLst/>
          </a:prstGeom>
        </p:spPr>
      </p:pic>
    </p:spTree>
    <p:extLst>
      <p:ext uri="{BB962C8B-B14F-4D97-AF65-F5344CB8AC3E}">
        <p14:creationId xmlns:p14="http://schemas.microsoft.com/office/powerpoint/2010/main" val="2280733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6A3900-60E9-419F-B2E4-E2F3239B698E}"/>
              </a:ext>
            </a:extLst>
          </p:cNvPr>
          <p:cNvSpPr>
            <a:spLocks noGrp="1"/>
          </p:cNvSpPr>
          <p:nvPr>
            <p:ph type="title"/>
          </p:nvPr>
        </p:nvSpPr>
        <p:spPr/>
        <p:txBody>
          <a:bodyPr>
            <a:normAutofit fontScale="90000"/>
          </a:bodyPr>
          <a:lstStyle/>
          <a:p>
            <a:br>
              <a:rPr lang="fr-FR" sz="4000" u="none" strike="noStrike" dirty="0">
                <a:effectLst/>
                <a:latin typeface="Marianne" panose="02000000000000000000" pitchFamily="50" charset="0"/>
                <a:ea typeface="Times New Roman" panose="02020603050405020304" pitchFamily="18" charset="0"/>
                <a:cs typeface="Times New Roman" panose="02020603050405020304" pitchFamily="18" charset="0"/>
              </a:rPr>
            </a:br>
            <a:r>
              <a:rPr lang="fr-FR" sz="4000" b="1" u="none" strike="noStrike" dirty="0">
                <a:solidFill>
                  <a:srgbClr val="FF0000"/>
                </a:solidFill>
                <a:effectLst/>
                <a:latin typeface="Marianne" panose="02000000000000000000" pitchFamily="50" charset="0"/>
                <a:ea typeface="Times New Roman" panose="02020603050405020304" pitchFamily="18" charset="0"/>
                <a:cs typeface="Times New Roman" panose="02020603050405020304" pitchFamily="18" charset="0"/>
              </a:rPr>
              <a:t>Prévisions d’évolution du dispositif et réflexion sur la maîtrise des coûts</a:t>
            </a:r>
            <a:br>
              <a:rPr lang="fr-FR" sz="4400" u="none" strike="noStrike" dirty="0">
                <a:effectLst/>
                <a:latin typeface="Calibri" panose="020F0502020204030204" pitchFamily="34" charset="0"/>
                <a:ea typeface="Calibri" panose="020F0502020204030204" pitchFamily="34"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id="{3A73737B-A97A-47F6-93A9-981FD20876D4}"/>
              </a:ext>
            </a:extLst>
          </p:cNvPr>
          <p:cNvSpPr>
            <a:spLocks noGrp="1"/>
          </p:cNvSpPr>
          <p:nvPr>
            <p:ph idx="1"/>
          </p:nvPr>
        </p:nvSpPr>
        <p:spPr/>
        <p:txBody>
          <a:bodyPr>
            <a:normAutofit fontScale="62500" lnSpcReduction="20000"/>
          </a:bodyPr>
          <a:lstStyle/>
          <a:p>
            <a:pPr lvl="0">
              <a:lnSpc>
                <a:spcPct val="134000"/>
              </a:lnSpc>
              <a:spcBef>
                <a:spcPts val="0"/>
              </a:spcBef>
            </a:pPr>
            <a:r>
              <a:rPr lang="fr-FR" sz="2600" dirty="0">
                <a:solidFill>
                  <a:srgbClr val="002060"/>
                </a:solidFill>
                <a:effectLst/>
                <a:latin typeface="Marianne" panose="02000000000000000000" pitchFamily="50" charset="0"/>
                <a:ea typeface="Times New Roman" panose="02020603050405020304" pitchFamily="18" charset="0"/>
              </a:rPr>
              <a:t>Dans un contexte budgétaire contraint, les efforts engagés afin de renforcer le pilotage des aides à la scolarité et la maitrise de la dépense seront poursuivis </a:t>
            </a:r>
            <a:r>
              <a:rPr lang="fr-FR" sz="2600">
                <a:solidFill>
                  <a:srgbClr val="002060"/>
                </a:solidFill>
                <a:effectLst/>
                <a:latin typeface="Marianne" panose="02000000000000000000" pitchFamily="50" charset="0"/>
                <a:ea typeface="Times New Roman" panose="02020603050405020304" pitchFamily="18" charset="0"/>
              </a:rPr>
              <a:t>(cf. </a:t>
            </a:r>
            <a:r>
              <a:rPr lang="fr-FR" sz="2600" dirty="0">
                <a:solidFill>
                  <a:srgbClr val="002060"/>
                </a:solidFill>
                <a:effectLst/>
                <a:latin typeface="Marianne" panose="02000000000000000000" pitchFamily="50" charset="0"/>
                <a:ea typeface="Times New Roman" panose="02020603050405020304" pitchFamily="18" charset="0"/>
              </a:rPr>
              <a:t>les recommandations émises par la mission conjointe de l’Inspection générale des affaires étrangères et de l’Inspection générale des finances)</a:t>
            </a:r>
          </a:p>
          <a:p>
            <a:pPr marL="342900" lvl="0" indent="-342900">
              <a:lnSpc>
                <a:spcPct val="134000"/>
              </a:lnSpc>
              <a:spcBef>
                <a:spcPts val="0"/>
              </a:spcBef>
              <a:buFont typeface="Calibri" panose="020F0502020204030204" pitchFamily="34" charset="0"/>
              <a:buChar char="-"/>
            </a:pPr>
            <a:endParaRPr lang="fr-FR" sz="2600" dirty="0">
              <a:solidFill>
                <a:srgbClr val="002060"/>
              </a:solidFill>
              <a:effectLst/>
              <a:latin typeface="Marianne" panose="02000000000000000000" pitchFamily="50" charset="0"/>
              <a:ea typeface="Times New Roman" panose="02020603050405020304" pitchFamily="18" charset="0"/>
            </a:endParaRPr>
          </a:p>
          <a:p>
            <a:pPr>
              <a:lnSpc>
                <a:spcPct val="134000"/>
              </a:lnSpc>
              <a:spcBef>
                <a:spcPts val="0"/>
              </a:spcBef>
            </a:pPr>
            <a:r>
              <a:rPr lang="fr-FR" sz="2600" dirty="0">
                <a:solidFill>
                  <a:srgbClr val="002060"/>
                </a:solidFill>
                <a:effectLst/>
                <a:latin typeface="Marianne" panose="02000000000000000000" pitchFamily="50" charset="0"/>
                <a:ea typeface="Times New Roman" panose="02020603050405020304" pitchFamily="18" charset="0"/>
              </a:rPr>
              <a:t>Outils de maitrise de l’envelo</a:t>
            </a:r>
            <a:r>
              <a:rPr lang="fr-FR" sz="2600" dirty="0">
                <a:solidFill>
                  <a:srgbClr val="002060"/>
                </a:solidFill>
                <a:latin typeface="Marianne" panose="02000000000000000000" pitchFamily="50" charset="0"/>
                <a:ea typeface="Times New Roman" panose="02020603050405020304" pitchFamily="18" charset="0"/>
              </a:rPr>
              <a:t>ppe budgétaire :</a:t>
            </a:r>
          </a:p>
          <a:p>
            <a:pPr marL="800100" lvl="1" indent="-342900">
              <a:lnSpc>
                <a:spcPct val="134000"/>
              </a:lnSpc>
              <a:spcBef>
                <a:spcPts val="0"/>
              </a:spcBef>
              <a:buFont typeface="Calibri" panose="020F0502020204030204" pitchFamily="34" charset="0"/>
              <a:buChar char="-"/>
            </a:pPr>
            <a:r>
              <a:rPr lang="fr-FR" sz="2200" dirty="0">
                <a:solidFill>
                  <a:srgbClr val="0070C0"/>
                </a:solidFill>
                <a:latin typeface="Marianne" panose="02000000000000000000" pitchFamily="50" charset="0"/>
                <a:ea typeface="Times New Roman" panose="02020603050405020304" pitchFamily="18" charset="0"/>
              </a:rPr>
              <a:t>R</a:t>
            </a:r>
            <a:r>
              <a:rPr lang="fr-FR" sz="2200" dirty="0">
                <a:solidFill>
                  <a:srgbClr val="0070C0"/>
                </a:solidFill>
                <a:effectLst/>
                <a:latin typeface="Marianne" panose="02000000000000000000" pitchFamily="50" charset="0"/>
                <a:ea typeface="Times New Roman" panose="02020603050405020304" pitchFamily="18" charset="0"/>
              </a:rPr>
              <a:t>espect strict des enveloppes limitatives</a:t>
            </a:r>
          </a:p>
          <a:p>
            <a:pPr marL="800100" lvl="1" indent="-342900">
              <a:lnSpc>
                <a:spcPct val="134000"/>
              </a:lnSpc>
              <a:spcBef>
                <a:spcPts val="0"/>
              </a:spcBef>
              <a:buFont typeface="Calibri" panose="020F0502020204030204" pitchFamily="34" charset="0"/>
              <a:buChar char="-"/>
            </a:pPr>
            <a:r>
              <a:rPr lang="fr-FR" sz="2200" dirty="0">
                <a:solidFill>
                  <a:srgbClr val="0070C0"/>
                </a:solidFill>
                <a:effectLst/>
                <a:latin typeface="Marianne" panose="02000000000000000000" pitchFamily="50" charset="0"/>
                <a:ea typeface="Times New Roman" panose="02020603050405020304" pitchFamily="18" charset="0"/>
              </a:rPr>
              <a:t>Application de pondérations à la baisse</a:t>
            </a:r>
          </a:p>
          <a:p>
            <a:pPr marL="800100" lvl="1" indent="-342900">
              <a:lnSpc>
                <a:spcPct val="134000"/>
              </a:lnSpc>
              <a:spcBef>
                <a:spcPts val="0"/>
              </a:spcBef>
              <a:buFont typeface="Calibri" panose="020F0502020204030204" pitchFamily="34" charset="0"/>
              <a:buChar char="-"/>
            </a:pPr>
            <a:r>
              <a:rPr lang="fr-FR" sz="2200" dirty="0">
                <a:solidFill>
                  <a:srgbClr val="0070C0"/>
                </a:solidFill>
                <a:effectLst/>
                <a:latin typeface="Marianne" panose="02000000000000000000" pitchFamily="50" charset="0"/>
                <a:ea typeface="Times New Roman" panose="02020603050405020304" pitchFamily="18" charset="0"/>
              </a:rPr>
              <a:t>Renforcement de la lutte contre la fraude</a:t>
            </a:r>
          </a:p>
          <a:p>
            <a:pPr marL="800100" lvl="1" indent="-342900">
              <a:lnSpc>
                <a:spcPct val="134000"/>
              </a:lnSpc>
              <a:spcBef>
                <a:spcPts val="0"/>
              </a:spcBef>
              <a:buFont typeface="Calibri" panose="020F0502020204030204" pitchFamily="34" charset="0"/>
              <a:buChar char="-"/>
            </a:pPr>
            <a:r>
              <a:rPr lang="fr-FR" sz="2200" dirty="0">
                <a:solidFill>
                  <a:srgbClr val="0070C0"/>
                </a:solidFill>
                <a:latin typeface="Marianne" panose="02000000000000000000" pitchFamily="50" charset="0"/>
                <a:ea typeface="Times New Roman" panose="02020603050405020304" pitchFamily="18" charset="0"/>
              </a:rPr>
              <a:t>Suivi budgétaire plus précis avec la nouvelle application Scolaide</a:t>
            </a:r>
          </a:p>
          <a:p>
            <a:pPr marL="457200" lvl="1" indent="0">
              <a:lnSpc>
                <a:spcPct val="134000"/>
              </a:lnSpc>
              <a:spcBef>
                <a:spcPts val="0"/>
              </a:spcBef>
              <a:buNone/>
            </a:pPr>
            <a:endParaRPr lang="fr-FR" sz="2200" dirty="0">
              <a:solidFill>
                <a:srgbClr val="002060"/>
              </a:solidFill>
              <a:latin typeface="Marianne" panose="02000000000000000000" pitchFamily="50" charset="0"/>
              <a:ea typeface="Times New Roman" panose="02020603050405020304" pitchFamily="18" charset="0"/>
            </a:endParaRPr>
          </a:p>
          <a:p>
            <a:pPr>
              <a:lnSpc>
                <a:spcPct val="134000"/>
              </a:lnSpc>
              <a:spcBef>
                <a:spcPts val="0"/>
              </a:spcBef>
            </a:pPr>
            <a:r>
              <a:rPr lang="fr-FR" sz="2600" dirty="0">
                <a:solidFill>
                  <a:srgbClr val="002060"/>
                </a:solidFill>
                <a:latin typeface="Marianne" panose="02000000000000000000" pitchFamily="50" charset="0"/>
                <a:ea typeface="Times New Roman" panose="02020603050405020304" pitchFamily="18" charset="0"/>
              </a:rPr>
              <a:t>Réflexion sur certaines évolutions des instructions de nature à affiner le public ciblé par le dispositif qui doit avant tout répondre aux familles les plus précaires</a:t>
            </a:r>
          </a:p>
          <a:p>
            <a:pPr lvl="1">
              <a:lnSpc>
                <a:spcPct val="134000"/>
              </a:lnSpc>
              <a:spcBef>
                <a:spcPts val="0"/>
              </a:spcBef>
              <a:buFontTx/>
              <a:buChar char="-"/>
            </a:pPr>
            <a:endParaRPr lang="fr-FR" sz="2200" dirty="0">
              <a:solidFill>
                <a:srgbClr val="002060"/>
              </a:solidFill>
              <a:effectLst/>
              <a:latin typeface="Marianne" panose="02000000000000000000" pitchFamily="50" charset="0"/>
              <a:ea typeface="Times New Roman" panose="02020603050405020304" pitchFamily="18" charset="0"/>
            </a:endParaRPr>
          </a:p>
          <a:p>
            <a:pPr>
              <a:lnSpc>
                <a:spcPct val="134000"/>
              </a:lnSpc>
              <a:spcBef>
                <a:spcPts val="0"/>
              </a:spcBef>
            </a:pPr>
            <a:r>
              <a:rPr lang="fr-FR" sz="2600" dirty="0">
                <a:solidFill>
                  <a:srgbClr val="002060"/>
                </a:solidFill>
                <a:effectLst/>
                <a:latin typeface="Marianne" panose="02000000000000000000" pitchFamily="50" charset="0"/>
                <a:ea typeface="Times New Roman" panose="02020603050405020304" pitchFamily="18" charset="0"/>
              </a:rPr>
              <a:t>Une meilleure maitrise budgétaire permettra d’</a:t>
            </a:r>
            <a:r>
              <a:rPr lang="fr-FR" sz="2600" dirty="0">
                <a:solidFill>
                  <a:srgbClr val="002060"/>
                </a:solidFill>
                <a:latin typeface="Marianne" panose="02000000000000000000" pitchFamily="50" charset="0"/>
                <a:ea typeface="Times New Roman" panose="02020603050405020304" pitchFamily="18" charset="0"/>
              </a:rPr>
              <a:t>éviter le </a:t>
            </a:r>
            <a:r>
              <a:rPr lang="fr-FR" sz="2600" dirty="0">
                <a:solidFill>
                  <a:srgbClr val="002060"/>
                </a:solidFill>
                <a:effectLst/>
                <a:latin typeface="Marianne" panose="02000000000000000000" pitchFamily="50" charset="0"/>
                <a:ea typeface="Times New Roman" panose="02020603050405020304" pitchFamily="18" charset="0"/>
              </a:rPr>
              <a:t>recours à la CPS</a:t>
            </a:r>
          </a:p>
          <a:p>
            <a:endParaRPr lang="fr-FR" dirty="0"/>
          </a:p>
        </p:txBody>
      </p:sp>
      <p:pic>
        <p:nvPicPr>
          <p:cNvPr id="5" name="Image 4">
            <a:extLst>
              <a:ext uri="{FF2B5EF4-FFF2-40B4-BE49-F238E27FC236}">
                <a16:creationId xmlns:a16="http://schemas.microsoft.com/office/drawing/2014/main" id="{EBD6F0B6-A698-4AFF-9788-8CEF6BDAB972}"/>
              </a:ext>
            </a:extLst>
          </p:cNvPr>
          <p:cNvPicPr>
            <a:picLocks noChangeAspect="1"/>
          </p:cNvPicPr>
          <p:nvPr/>
        </p:nvPicPr>
        <p:blipFill>
          <a:blip r:embed="rId2"/>
          <a:stretch>
            <a:fillRect/>
          </a:stretch>
        </p:blipFill>
        <p:spPr>
          <a:xfrm>
            <a:off x="10014856" y="461738"/>
            <a:ext cx="1153583" cy="912038"/>
          </a:xfrm>
          <a:prstGeom prst="rect">
            <a:avLst/>
          </a:prstGeom>
        </p:spPr>
      </p:pic>
    </p:spTree>
    <p:extLst>
      <p:ext uri="{BB962C8B-B14F-4D97-AF65-F5344CB8AC3E}">
        <p14:creationId xmlns:p14="http://schemas.microsoft.com/office/powerpoint/2010/main" val="1534031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2E62BB-7E25-4785-B4FF-6C6EB7CAA01C}"/>
              </a:ext>
            </a:extLst>
          </p:cNvPr>
          <p:cNvSpPr>
            <a:spLocks noGrp="1"/>
          </p:cNvSpPr>
          <p:nvPr>
            <p:ph type="title"/>
          </p:nvPr>
        </p:nvSpPr>
        <p:spPr/>
        <p:txBody>
          <a:bodyPr>
            <a:normAutofit/>
          </a:bodyPr>
          <a:lstStyle/>
          <a:p>
            <a:r>
              <a:rPr lang="fr-FR" b="1" dirty="0">
                <a:solidFill>
                  <a:srgbClr val="002060"/>
                </a:solidFill>
                <a:latin typeface="Marianne" panose="02000000000000000000" pitchFamily="50" charset="0"/>
              </a:rPr>
              <a:t>Aides à la scolarité </a:t>
            </a:r>
          </a:p>
        </p:txBody>
      </p:sp>
      <p:sp>
        <p:nvSpPr>
          <p:cNvPr id="3" name="Espace réservé du contenu 2">
            <a:extLst>
              <a:ext uri="{FF2B5EF4-FFF2-40B4-BE49-F238E27FC236}">
                <a16:creationId xmlns:a16="http://schemas.microsoft.com/office/drawing/2014/main" id="{1639DBCB-5F44-4986-AF5D-C42061FB9C91}"/>
              </a:ext>
            </a:extLst>
          </p:cNvPr>
          <p:cNvSpPr>
            <a:spLocks noGrp="1"/>
          </p:cNvSpPr>
          <p:nvPr>
            <p:ph idx="1"/>
          </p:nvPr>
        </p:nvSpPr>
        <p:spPr>
          <a:xfrm>
            <a:off x="838200" y="1690688"/>
            <a:ext cx="10515600" cy="4351338"/>
          </a:xfrm>
        </p:spPr>
        <p:txBody>
          <a:bodyPr>
            <a:normAutofit fontScale="62500" lnSpcReduction="20000"/>
          </a:bodyPr>
          <a:lstStyle/>
          <a:p>
            <a:pPr marL="0" indent="0">
              <a:buNone/>
            </a:pPr>
            <a:r>
              <a:rPr lang="fr-FR" sz="5100" b="1" dirty="0">
                <a:solidFill>
                  <a:srgbClr val="FF0000"/>
                </a:solidFill>
                <a:effectLst/>
                <a:latin typeface="Marianne" panose="02000000000000000000" pitchFamily="50" charset="0"/>
                <a:ea typeface="Times New Roman" panose="02020603050405020304" pitchFamily="18" charset="0"/>
              </a:rPr>
              <a:t>Présentation du dispositif</a:t>
            </a:r>
          </a:p>
          <a:p>
            <a:pPr marL="0" indent="0">
              <a:buNone/>
            </a:pPr>
            <a:endParaRPr lang="fr-FR" sz="1800" dirty="0">
              <a:effectLst/>
              <a:latin typeface="Marianne" panose="02000000000000000000" pitchFamily="50" charset="0"/>
              <a:ea typeface="Times New Roman" panose="02020603050405020304" pitchFamily="18" charset="0"/>
            </a:endParaRPr>
          </a:p>
          <a:p>
            <a:pPr>
              <a:lnSpc>
                <a:spcPct val="134000"/>
              </a:lnSpc>
              <a:spcBef>
                <a:spcPts val="0"/>
              </a:spcBef>
            </a:pPr>
            <a:r>
              <a:rPr lang="fr-FR" sz="3000" dirty="0">
                <a:solidFill>
                  <a:srgbClr val="002060"/>
                </a:solidFill>
                <a:effectLst/>
                <a:latin typeface="Marianne" panose="02000000000000000000" pitchFamily="50" charset="0"/>
                <a:ea typeface="Times New Roman" panose="02020603050405020304" pitchFamily="18" charset="0"/>
              </a:rPr>
              <a:t>Dispositif qui préexistait à la création de l’Agence pour l’enseignement français à l’étranger, en 1990. </a:t>
            </a:r>
          </a:p>
          <a:p>
            <a:pPr>
              <a:lnSpc>
                <a:spcPct val="134000"/>
              </a:lnSpc>
              <a:spcBef>
                <a:spcPts val="0"/>
              </a:spcBef>
            </a:pPr>
            <a:endParaRPr lang="fr-FR" sz="3000" dirty="0">
              <a:solidFill>
                <a:srgbClr val="002060"/>
              </a:solidFill>
              <a:latin typeface="Marianne" panose="02000000000000000000" pitchFamily="50" charset="0"/>
              <a:ea typeface="Times New Roman" panose="02020603050405020304" pitchFamily="18" charset="0"/>
            </a:endParaRPr>
          </a:p>
          <a:p>
            <a:pPr>
              <a:lnSpc>
                <a:spcPct val="134000"/>
              </a:lnSpc>
              <a:spcBef>
                <a:spcPts val="0"/>
              </a:spcBef>
            </a:pPr>
            <a:r>
              <a:rPr lang="fr-FR" sz="3000" dirty="0">
                <a:solidFill>
                  <a:srgbClr val="002060"/>
                </a:solidFill>
                <a:effectLst/>
                <a:latin typeface="Marianne" panose="02000000000000000000" pitchFamily="50" charset="0"/>
                <a:ea typeface="Times New Roman" panose="02020603050405020304" pitchFamily="18" charset="0"/>
              </a:rPr>
              <a:t>Crédits affectés par le Ministère de l’Europe et des Affaires étrangères (MEAE) et délégués à l’Agence pour l’enseignement français à l’étranger (AEFE) – programme 151.</a:t>
            </a:r>
          </a:p>
          <a:p>
            <a:pPr>
              <a:lnSpc>
                <a:spcPct val="134000"/>
              </a:lnSpc>
              <a:spcBef>
                <a:spcPts val="0"/>
              </a:spcBef>
            </a:pPr>
            <a:endParaRPr lang="fr-FR" sz="3000" dirty="0">
              <a:solidFill>
                <a:srgbClr val="002060"/>
              </a:solidFill>
              <a:latin typeface="Marianne" panose="02000000000000000000" pitchFamily="50" charset="0"/>
              <a:ea typeface="Times New Roman" panose="02020603050405020304" pitchFamily="18" charset="0"/>
            </a:endParaRPr>
          </a:p>
          <a:p>
            <a:pPr>
              <a:lnSpc>
                <a:spcPct val="134000"/>
              </a:lnSpc>
              <a:spcBef>
                <a:spcPts val="0"/>
              </a:spcBef>
            </a:pPr>
            <a:r>
              <a:rPr lang="fr-FR" sz="3000" dirty="0">
                <a:solidFill>
                  <a:srgbClr val="002060"/>
                </a:solidFill>
                <a:effectLst/>
                <a:latin typeface="Marianne" panose="02000000000000000000" pitchFamily="50" charset="0"/>
                <a:ea typeface="Times New Roman" panose="02020603050405020304" pitchFamily="18" charset="0"/>
              </a:rPr>
              <a:t>Objectif : faciliter l’accès des élèves français à l’enseignement dispensé dans les établissements homologués du réseau de l’AEFE par l’attribution d’une aide permettant de couvrir, sous certaines conditions, tout ou partie des frais de scolarité devant être acquittés par les familles. </a:t>
            </a:r>
          </a:p>
          <a:p>
            <a:pPr marL="0" indent="0">
              <a:buNone/>
            </a:pPr>
            <a:endParaRPr lang="fr-FR" sz="1800" dirty="0">
              <a:effectLst/>
              <a:latin typeface="Times New Roman" panose="02020603050405020304" pitchFamily="18" charset="0"/>
              <a:ea typeface="Times New Roman" panose="02020603050405020304" pitchFamily="18" charset="0"/>
            </a:endParaRPr>
          </a:p>
        </p:txBody>
      </p:sp>
      <p:pic>
        <p:nvPicPr>
          <p:cNvPr id="8" name="Image 7">
            <a:extLst>
              <a:ext uri="{FF2B5EF4-FFF2-40B4-BE49-F238E27FC236}">
                <a16:creationId xmlns:a16="http://schemas.microsoft.com/office/drawing/2014/main" id="{EF5D52EF-AC0F-41D8-8732-EF8C4715F8CD}"/>
              </a:ext>
            </a:extLst>
          </p:cNvPr>
          <p:cNvPicPr>
            <a:picLocks noChangeAspect="1"/>
          </p:cNvPicPr>
          <p:nvPr/>
        </p:nvPicPr>
        <p:blipFill>
          <a:blip r:embed="rId2"/>
          <a:stretch>
            <a:fillRect/>
          </a:stretch>
        </p:blipFill>
        <p:spPr>
          <a:xfrm>
            <a:off x="10014856" y="461738"/>
            <a:ext cx="1153583" cy="912038"/>
          </a:xfrm>
          <a:prstGeom prst="rect">
            <a:avLst/>
          </a:prstGeom>
        </p:spPr>
      </p:pic>
    </p:spTree>
    <p:extLst>
      <p:ext uri="{BB962C8B-B14F-4D97-AF65-F5344CB8AC3E}">
        <p14:creationId xmlns:p14="http://schemas.microsoft.com/office/powerpoint/2010/main" val="3659996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25ABD3-F060-4144-A105-291E4CF25B35}"/>
              </a:ext>
            </a:extLst>
          </p:cNvPr>
          <p:cNvSpPr>
            <a:spLocks noGrp="1"/>
          </p:cNvSpPr>
          <p:nvPr>
            <p:ph type="title"/>
          </p:nvPr>
        </p:nvSpPr>
        <p:spPr/>
        <p:txBody>
          <a:bodyPr>
            <a:normAutofit/>
          </a:bodyPr>
          <a:lstStyle/>
          <a:p>
            <a:r>
              <a:rPr lang="fr-FR" sz="3600" b="1" dirty="0">
                <a:solidFill>
                  <a:srgbClr val="FF0000"/>
                </a:solidFill>
                <a:latin typeface="Marianne" panose="02000000000000000000" pitchFamily="50" charset="0"/>
              </a:rPr>
              <a:t>Cadre juridique</a:t>
            </a:r>
          </a:p>
        </p:txBody>
      </p:sp>
      <p:sp>
        <p:nvSpPr>
          <p:cNvPr id="3" name="Espace réservé du contenu 2">
            <a:extLst>
              <a:ext uri="{FF2B5EF4-FFF2-40B4-BE49-F238E27FC236}">
                <a16:creationId xmlns:a16="http://schemas.microsoft.com/office/drawing/2014/main" id="{84BCF601-D804-45C3-A293-EBEEF35B0152}"/>
              </a:ext>
            </a:extLst>
          </p:cNvPr>
          <p:cNvSpPr>
            <a:spLocks noGrp="1"/>
          </p:cNvSpPr>
          <p:nvPr>
            <p:ph idx="1"/>
          </p:nvPr>
        </p:nvSpPr>
        <p:spPr/>
        <p:txBody>
          <a:bodyPr>
            <a:normAutofit/>
          </a:bodyPr>
          <a:lstStyle/>
          <a:p>
            <a:pPr>
              <a:lnSpc>
                <a:spcPct val="114000"/>
              </a:lnSpc>
              <a:spcBef>
                <a:spcPts val="0"/>
              </a:spcBef>
            </a:pPr>
            <a:r>
              <a:rPr lang="fr-FR" sz="2000" dirty="0">
                <a:solidFill>
                  <a:srgbClr val="002060"/>
                </a:solidFill>
                <a:latin typeface="Marianne" panose="02000000000000000000" pitchFamily="50" charset="0"/>
                <a:ea typeface="Times New Roman" panose="02020603050405020304" pitchFamily="18" charset="0"/>
              </a:rPr>
              <a:t>A</a:t>
            </a:r>
            <a:r>
              <a:rPr lang="fr-FR" sz="2000" dirty="0">
                <a:solidFill>
                  <a:srgbClr val="002060"/>
                </a:solidFill>
                <a:effectLst/>
                <a:latin typeface="Marianne" panose="02000000000000000000" pitchFamily="50" charset="0"/>
                <a:ea typeface="Times New Roman" panose="02020603050405020304" pitchFamily="18" charset="0"/>
              </a:rPr>
              <a:t>rticle L452-2 du code de l’éducation : l’AEFE a notamment pour objet,  «d'accorder des bourses aux enfants de nationalité française scolarisés dans les écoles et les établissements d'enseignement français à l'étranger dont la liste est fixée par arrêté conjoint du ministre chargé de l'éducation</a:t>
            </a:r>
            <a:r>
              <a:rPr lang="fr-FR" sz="2000" dirty="0">
                <a:solidFill>
                  <a:srgbClr val="002060"/>
                </a:solidFill>
                <a:latin typeface="Marianne" panose="02000000000000000000" pitchFamily="50" charset="0"/>
                <a:ea typeface="Times New Roman" panose="02020603050405020304" pitchFamily="18" charset="0"/>
              </a:rPr>
              <a:t> et </a:t>
            </a:r>
            <a:r>
              <a:rPr lang="fr-FR" sz="2000" dirty="0">
                <a:solidFill>
                  <a:srgbClr val="002060"/>
                </a:solidFill>
                <a:effectLst/>
                <a:latin typeface="Marianne" panose="02000000000000000000" pitchFamily="50" charset="0"/>
                <a:ea typeface="Times New Roman" panose="02020603050405020304" pitchFamily="18" charset="0"/>
              </a:rPr>
              <a:t>du ministre chargé des affaires étrangères  »</a:t>
            </a:r>
          </a:p>
          <a:p>
            <a:pPr marL="0" indent="0">
              <a:lnSpc>
                <a:spcPct val="114000"/>
              </a:lnSpc>
              <a:spcBef>
                <a:spcPts val="0"/>
              </a:spcBef>
              <a:buNone/>
            </a:pPr>
            <a:endParaRPr lang="fr-FR" sz="2000" dirty="0">
              <a:solidFill>
                <a:srgbClr val="002060"/>
              </a:solidFill>
              <a:effectLst/>
              <a:latin typeface="Marianne" panose="02000000000000000000" pitchFamily="50" charset="0"/>
              <a:ea typeface="Times New Roman" panose="02020603050405020304" pitchFamily="18" charset="0"/>
            </a:endParaRPr>
          </a:p>
          <a:p>
            <a:pPr>
              <a:lnSpc>
                <a:spcPct val="114000"/>
              </a:lnSpc>
              <a:spcBef>
                <a:spcPts val="0"/>
              </a:spcBef>
            </a:pPr>
            <a:r>
              <a:rPr lang="fr-FR" sz="2000" dirty="0">
                <a:solidFill>
                  <a:srgbClr val="002060"/>
                </a:solidFill>
                <a:effectLst/>
                <a:latin typeface="Marianne" panose="02000000000000000000" pitchFamily="50" charset="0"/>
                <a:ea typeface="Times New Roman" panose="02020603050405020304" pitchFamily="18" charset="0"/>
              </a:rPr>
              <a:t>Les articles D531-45 à D531-51 du code de l’éducation viennent préciser le dispositif. </a:t>
            </a:r>
          </a:p>
          <a:p>
            <a:endParaRPr lang="fr-FR" dirty="0"/>
          </a:p>
        </p:txBody>
      </p:sp>
      <p:pic>
        <p:nvPicPr>
          <p:cNvPr id="6" name="Image 5">
            <a:extLst>
              <a:ext uri="{FF2B5EF4-FFF2-40B4-BE49-F238E27FC236}">
                <a16:creationId xmlns:a16="http://schemas.microsoft.com/office/drawing/2014/main" id="{33058C87-3E13-40A7-8F32-6B1A2829C76C}"/>
              </a:ext>
            </a:extLst>
          </p:cNvPr>
          <p:cNvPicPr>
            <a:picLocks noChangeAspect="1"/>
          </p:cNvPicPr>
          <p:nvPr/>
        </p:nvPicPr>
        <p:blipFill>
          <a:blip r:embed="rId2"/>
          <a:stretch>
            <a:fillRect/>
          </a:stretch>
        </p:blipFill>
        <p:spPr>
          <a:xfrm>
            <a:off x="10014856" y="461738"/>
            <a:ext cx="1153583" cy="912038"/>
          </a:xfrm>
          <a:prstGeom prst="rect">
            <a:avLst/>
          </a:prstGeom>
        </p:spPr>
      </p:pic>
    </p:spTree>
    <p:extLst>
      <p:ext uri="{BB962C8B-B14F-4D97-AF65-F5344CB8AC3E}">
        <p14:creationId xmlns:p14="http://schemas.microsoft.com/office/powerpoint/2010/main" val="2820441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994A14-FA2A-4790-BFB7-BA1BA419F6A2}"/>
              </a:ext>
            </a:extLst>
          </p:cNvPr>
          <p:cNvSpPr>
            <a:spLocks noGrp="1"/>
          </p:cNvSpPr>
          <p:nvPr>
            <p:ph type="title"/>
          </p:nvPr>
        </p:nvSpPr>
        <p:spPr/>
        <p:txBody>
          <a:bodyPr>
            <a:normAutofit/>
          </a:bodyPr>
          <a:lstStyle/>
          <a:p>
            <a:r>
              <a:rPr lang="fr-FR" sz="3600" b="1" dirty="0">
                <a:solidFill>
                  <a:srgbClr val="FF0000"/>
                </a:solidFill>
                <a:latin typeface="Marianne" panose="02000000000000000000" pitchFamily="50" charset="0"/>
              </a:rPr>
              <a:t>Conditions d’accès / public concerné</a:t>
            </a:r>
          </a:p>
        </p:txBody>
      </p:sp>
      <p:sp>
        <p:nvSpPr>
          <p:cNvPr id="3" name="Espace réservé du contenu 2">
            <a:extLst>
              <a:ext uri="{FF2B5EF4-FFF2-40B4-BE49-F238E27FC236}">
                <a16:creationId xmlns:a16="http://schemas.microsoft.com/office/drawing/2014/main" id="{1C75868E-8A49-4A93-8F8C-E68AA97E44A0}"/>
              </a:ext>
            </a:extLst>
          </p:cNvPr>
          <p:cNvSpPr>
            <a:spLocks noGrp="1"/>
          </p:cNvSpPr>
          <p:nvPr>
            <p:ph idx="1"/>
          </p:nvPr>
        </p:nvSpPr>
        <p:spPr/>
        <p:txBody>
          <a:bodyPr/>
          <a:lstStyle/>
          <a:p>
            <a:pPr>
              <a:lnSpc>
                <a:spcPct val="114000"/>
              </a:lnSpc>
              <a:spcBef>
                <a:spcPts val="0"/>
              </a:spcBef>
            </a:pPr>
            <a:r>
              <a:rPr lang="fr-FR" sz="2000" dirty="0">
                <a:solidFill>
                  <a:srgbClr val="002060"/>
                </a:solidFill>
                <a:latin typeface="Marianne" panose="02000000000000000000" pitchFamily="50" charset="0"/>
              </a:rPr>
              <a:t>Enfants de nationalité française</a:t>
            </a:r>
          </a:p>
          <a:p>
            <a:pPr marL="0" indent="0">
              <a:lnSpc>
                <a:spcPct val="114000"/>
              </a:lnSpc>
              <a:spcBef>
                <a:spcPts val="0"/>
              </a:spcBef>
              <a:buNone/>
            </a:pPr>
            <a:endParaRPr lang="fr-FR" sz="2000" dirty="0">
              <a:solidFill>
                <a:srgbClr val="002060"/>
              </a:solidFill>
              <a:latin typeface="Marianne" panose="02000000000000000000" pitchFamily="50" charset="0"/>
            </a:endParaRPr>
          </a:p>
          <a:p>
            <a:pPr>
              <a:lnSpc>
                <a:spcPct val="114000"/>
              </a:lnSpc>
              <a:spcBef>
                <a:spcPts val="0"/>
              </a:spcBef>
            </a:pPr>
            <a:r>
              <a:rPr lang="fr-FR" sz="2000" dirty="0">
                <a:solidFill>
                  <a:srgbClr val="002060"/>
                </a:solidFill>
                <a:latin typeface="Marianne" panose="02000000000000000000" pitchFamily="50" charset="0"/>
              </a:rPr>
              <a:t>Âgés de plus de 3 ans dans l’année civile</a:t>
            </a:r>
          </a:p>
          <a:p>
            <a:pPr>
              <a:lnSpc>
                <a:spcPct val="114000"/>
              </a:lnSpc>
              <a:spcBef>
                <a:spcPts val="0"/>
              </a:spcBef>
            </a:pPr>
            <a:endParaRPr lang="fr-FR" sz="2000" dirty="0">
              <a:solidFill>
                <a:srgbClr val="002060"/>
              </a:solidFill>
              <a:latin typeface="Marianne" panose="02000000000000000000" pitchFamily="50" charset="0"/>
            </a:endParaRPr>
          </a:p>
          <a:p>
            <a:pPr>
              <a:lnSpc>
                <a:spcPct val="114000"/>
              </a:lnSpc>
              <a:spcBef>
                <a:spcPts val="0"/>
              </a:spcBef>
            </a:pPr>
            <a:r>
              <a:rPr lang="fr-FR" sz="2000" dirty="0">
                <a:solidFill>
                  <a:srgbClr val="002060"/>
                </a:solidFill>
                <a:latin typeface="Marianne" panose="02000000000000000000" pitchFamily="50" charset="0"/>
              </a:rPr>
              <a:t>Inscrits au Registre des Français établis hors de France</a:t>
            </a:r>
          </a:p>
          <a:p>
            <a:pPr>
              <a:lnSpc>
                <a:spcPct val="114000"/>
              </a:lnSpc>
              <a:spcBef>
                <a:spcPts val="0"/>
              </a:spcBef>
            </a:pPr>
            <a:endParaRPr lang="fr-FR" sz="2000" dirty="0">
              <a:solidFill>
                <a:srgbClr val="002060"/>
              </a:solidFill>
              <a:latin typeface="Marianne" panose="02000000000000000000" pitchFamily="50" charset="0"/>
            </a:endParaRPr>
          </a:p>
          <a:p>
            <a:pPr>
              <a:lnSpc>
                <a:spcPct val="114000"/>
              </a:lnSpc>
              <a:spcBef>
                <a:spcPts val="0"/>
              </a:spcBef>
            </a:pPr>
            <a:r>
              <a:rPr lang="fr-FR" sz="2000" dirty="0">
                <a:solidFill>
                  <a:srgbClr val="002060"/>
                </a:solidFill>
                <a:latin typeface="Marianne" panose="02000000000000000000" pitchFamily="50" charset="0"/>
              </a:rPr>
              <a:t>Résidence avec au moins l’un des deux parents ou un tuteur légal</a:t>
            </a:r>
          </a:p>
          <a:p>
            <a:pPr>
              <a:lnSpc>
                <a:spcPct val="114000"/>
              </a:lnSpc>
              <a:spcBef>
                <a:spcPts val="0"/>
              </a:spcBef>
            </a:pPr>
            <a:endParaRPr lang="fr-FR" sz="2000" dirty="0">
              <a:solidFill>
                <a:srgbClr val="002060"/>
              </a:solidFill>
              <a:latin typeface="Marianne" panose="02000000000000000000" pitchFamily="50" charset="0"/>
            </a:endParaRPr>
          </a:p>
          <a:p>
            <a:pPr>
              <a:lnSpc>
                <a:spcPct val="114000"/>
              </a:lnSpc>
              <a:spcBef>
                <a:spcPts val="0"/>
              </a:spcBef>
            </a:pPr>
            <a:r>
              <a:rPr lang="fr-FR" sz="2000" dirty="0">
                <a:solidFill>
                  <a:srgbClr val="002060"/>
                </a:solidFill>
                <a:latin typeface="Marianne" panose="02000000000000000000" pitchFamily="50" charset="0"/>
              </a:rPr>
              <a:t>Inscription ou en cours d’inscription dans un établissement homologué par le MEN</a:t>
            </a:r>
          </a:p>
          <a:p>
            <a:endParaRPr lang="fr-FR" dirty="0">
              <a:latin typeface="Marianne" panose="02000000000000000000" pitchFamily="50" charset="0"/>
            </a:endParaRPr>
          </a:p>
          <a:p>
            <a:endParaRPr lang="fr-FR" dirty="0"/>
          </a:p>
        </p:txBody>
      </p:sp>
      <p:pic>
        <p:nvPicPr>
          <p:cNvPr id="5" name="Image 4">
            <a:extLst>
              <a:ext uri="{FF2B5EF4-FFF2-40B4-BE49-F238E27FC236}">
                <a16:creationId xmlns:a16="http://schemas.microsoft.com/office/drawing/2014/main" id="{9D98C383-445A-4936-9645-50A06E7BA7C7}"/>
              </a:ext>
            </a:extLst>
          </p:cNvPr>
          <p:cNvPicPr>
            <a:picLocks noChangeAspect="1"/>
          </p:cNvPicPr>
          <p:nvPr/>
        </p:nvPicPr>
        <p:blipFill>
          <a:blip r:embed="rId2"/>
          <a:stretch>
            <a:fillRect/>
          </a:stretch>
        </p:blipFill>
        <p:spPr>
          <a:xfrm>
            <a:off x="10014856" y="461738"/>
            <a:ext cx="1153583" cy="912038"/>
          </a:xfrm>
          <a:prstGeom prst="rect">
            <a:avLst/>
          </a:prstGeom>
        </p:spPr>
      </p:pic>
    </p:spTree>
    <p:extLst>
      <p:ext uri="{BB962C8B-B14F-4D97-AF65-F5344CB8AC3E}">
        <p14:creationId xmlns:p14="http://schemas.microsoft.com/office/powerpoint/2010/main" val="2927659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D8642B-DB4C-4242-B452-B6FD8AF605AC}"/>
              </a:ext>
            </a:extLst>
          </p:cNvPr>
          <p:cNvSpPr>
            <a:spLocks noGrp="1"/>
          </p:cNvSpPr>
          <p:nvPr>
            <p:ph type="title"/>
          </p:nvPr>
        </p:nvSpPr>
        <p:spPr/>
        <p:txBody>
          <a:bodyPr>
            <a:normAutofit/>
          </a:bodyPr>
          <a:lstStyle/>
          <a:p>
            <a:r>
              <a:rPr lang="fr-FR" sz="3600" b="1" dirty="0">
                <a:solidFill>
                  <a:srgbClr val="FF0000"/>
                </a:solidFill>
                <a:latin typeface="Marianne" panose="02000000000000000000" pitchFamily="50" charset="0"/>
              </a:rPr>
              <a:t>Conditions d’attribution</a:t>
            </a:r>
          </a:p>
        </p:txBody>
      </p:sp>
      <p:sp>
        <p:nvSpPr>
          <p:cNvPr id="3" name="Espace réservé du contenu 2">
            <a:extLst>
              <a:ext uri="{FF2B5EF4-FFF2-40B4-BE49-F238E27FC236}">
                <a16:creationId xmlns:a16="http://schemas.microsoft.com/office/drawing/2014/main" id="{9581F985-E2EA-4A39-BEF2-A0740829AE1C}"/>
              </a:ext>
            </a:extLst>
          </p:cNvPr>
          <p:cNvSpPr>
            <a:spLocks noGrp="1"/>
          </p:cNvSpPr>
          <p:nvPr>
            <p:ph idx="1"/>
          </p:nvPr>
        </p:nvSpPr>
        <p:spPr/>
        <p:txBody>
          <a:bodyPr/>
          <a:lstStyle/>
          <a:p>
            <a:pPr>
              <a:lnSpc>
                <a:spcPct val="114000"/>
              </a:lnSpc>
              <a:spcBef>
                <a:spcPts val="0"/>
              </a:spcBef>
            </a:pPr>
            <a:r>
              <a:rPr lang="fr-FR" sz="2000" dirty="0">
                <a:solidFill>
                  <a:srgbClr val="002060"/>
                </a:solidFill>
                <a:latin typeface="Marianne" panose="02000000000000000000" pitchFamily="50" charset="0"/>
              </a:rPr>
              <a:t>Cette aide à la scolarité est attribuée sous conditions de ressources et selon un barème mondial qui fixe les critères d'attribution, sans automaticité et dans le respect du cadre budgétaire annuel fixé. Logique d’enveloppe et non de guichet.</a:t>
            </a:r>
          </a:p>
          <a:p>
            <a:pPr>
              <a:lnSpc>
                <a:spcPct val="114000"/>
              </a:lnSpc>
              <a:spcBef>
                <a:spcPts val="0"/>
              </a:spcBef>
            </a:pPr>
            <a:endParaRPr lang="fr-FR" sz="2000" dirty="0">
              <a:solidFill>
                <a:srgbClr val="002060"/>
              </a:solidFill>
              <a:latin typeface="Marianne" panose="02000000000000000000" pitchFamily="50" charset="0"/>
            </a:endParaRPr>
          </a:p>
          <a:p>
            <a:pPr>
              <a:lnSpc>
                <a:spcPct val="114000"/>
              </a:lnSpc>
              <a:spcBef>
                <a:spcPts val="0"/>
              </a:spcBef>
            </a:pPr>
            <a:r>
              <a:rPr lang="fr-FR" sz="2000" dirty="0">
                <a:solidFill>
                  <a:srgbClr val="002060"/>
                </a:solidFill>
                <a:latin typeface="Marianne" panose="02000000000000000000" pitchFamily="50" charset="0"/>
              </a:rPr>
              <a:t>Elle ne constitue pas un droit et doit faire l’objet d’un réexamen chaque année. </a:t>
            </a:r>
          </a:p>
          <a:p>
            <a:pPr>
              <a:lnSpc>
                <a:spcPct val="114000"/>
              </a:lnSpc>
              <a:spcBef>
                <a:spcPts val="0"/>
              </a:spcBef>
            </a:pPr>
            <a:endParaRPr lang="fr-FR" sz="2000" dirty="0">
              <a:solidFill>
                <a:srgbClr val="002060"/>
              </a:solidFill>
              <a:latin typeface="Marianne" panose="02000000000000000000" pitchFamily="50" charset="0"/>
            </a:endParaRPr>
          </a:p>
          <a:p>
            <a:pPr>
              <a:lnSpc>
                <a:spcPct val="114000"/>
              </a:lnSpc>
              <a:spcBef>
                <a:spcPts val="0"/>
              </a:spcBef>
            </a:pPr>
            <a:r>
              <a:rPr lang="fr-FR" sz="2000" dirty="0">
                <a:solidFill>
                  <a:srgbClr val="002060"/>
                </a:solidFill>
                <a:latin typeface="Marianne" panose="02000000000000000000" pitchFamily="50" charset="0"/>
              </a:rPr>
              <a:t>Aides sont versées aux établissements scolaires. Les familles ne perçoivent pas directement les bourses, sauf en cas de rétrocession de certaines bourses parascolaires (versées aux établissements, qui les déduisent des frais de scolarité appelés). </a:t>
            </a:r>
          </a:p>
          <a:p>
            <a:pPr marL="0" indent="0">
              <a:buNone/>
            </a:pPr>
            <a:endParaRPr lang="fr-FR" dirty="0"/>
          </a:p>
        </p:txBody>
      </p:sp>
      <p:pic>
        <p:nvPicPr>
          <p:cNvPr id="5" name="Image 4">
            <a:extLst>
              <a:ext uri="{FF2B5EF4-FFF2-40B4-BE49-F238E27FC236}">
                <a16:creationId xmlns:a16="http://schemas.microsoft.com/office/drawing/2014/main" id="{1B7A1D77-4383-45E3-97F0-AB4A7275A194}"/>
              </a:ext>
            </a:extLst>
          </p:cNvPr>
          <p:cNvPicPr>
            <a:picLocks noChangeAspect="1"/>
          </p:cNvPicPr>
          <p:nvPr/>
        </p:nvPicPr>
        <p:blipFill>
          <a:blip r:embed="rId2"/>
          <a:stretch>
            <a:fillRect/>
          </a:stretch>
        </p:blipFill>
        <p:spPr>
          <a:xfrm>
            <a:off x="10014856" y="461738"/>
            <a:ext cx="1153583" cy="912038"/>
          </a:xfrm>
          <a:prstGeom prst="rect">
            <a:avLst/>
          </a:prstGeom>
        </p:spPr>
      </p:pic>
    </p:spTree>
    <p:extLst>
      <p:ext uri="{BB962C8B-B14F-4D97-AF65-F5344CB8AC3E}">
        <p14:creationId xmlns:p14="http://schemas.microsoft.com/office/powerpoint/2010/main" val="620306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EF8754-8154-436E-A324-67F9F953685E}"/>
              </a:ext>
            </a:extLst>
          </p:cNvPr>
          <p:cNvSpPr>
            <a:spLocks noGrp="1"/>
          </p:cNvSpPr>
          <p:nvPr>
            <p:ph type="title"/>
          </p:nvPr>
        </p:nvSpPr>
        <p:spPr/>
        <p:txBody>
          <a:bodyPr>
            <a:normAutofit/>
          </a:bodyPr>
          <a:lstStyle/>
          <a:p>
            <a:r>
              <a:rPr lang="fr-FR" sz="3600" b="1" dirty="0">
                <a:solidFill>
                  <a:srgbClr val="FF0000"/>
                </a:solidFill>
                <a:latin typeface="Marianne" panose="02000000000000000000" pitchFamily="50" charset="0"/>
              </a:rPr>
              <a:t>Modalités de calcul</a:t>
            </a:r>
          </a:p>
        </p:txBody>
      </p:sp>
      <p:sp>
        <p:nvSpPr>
          <p:cNvPr id="3" name="Espace réservé du contenu 2">
            <a:extLst>
              <a:ext uri="{FF2B5EF4-FFF2-40B4-BE49-F238E27FC236}">
                <a16:creationId xmlns:a16="http://schemas.microsoft.com/office/drawing/2014/main" id="{9CA58277-670C-4793-B399-28A82CAC729E}"/>
              </a:ext>
            </a:extLst>
          </p:cNvPr>
          <p:cNvSpPr>
            <a:spLocks noGrp="1"/>
          </p:cNvSpPr>
          <p:nvPr>
            <p:ph idx="1"/>
          </p:nvPr>
        </p:nvSpPr>
        <p:spPr>
          <a:xfrm>
            <a:off x="838200" y="1402080"/>
            <a:ext cx="10515600" cy="4911634"/>
          </a:xfrm>
        </p:spPr>
        <p:txBody>
          <a:bodyPr>
            <a:noAutofit/>
          </a:bodyPr>
          <a:lstStyle/>
          <a:p>
            <a:pPr>
              <a:lnSpc>
                <a:spcPct val="114000"/>
              </a:lnSpc>
              <a:spcBef>
                <a:spcPts val="0"/>
              </a:spcBef>
            </a:pPr>
            <a:r>
              <a:rPr lang="fr-FR" sz="1600" dirty="0">
                <a:solidFill>
                  <a:srgbClr val="002060"/>
                </a:solidFill>
                <a:latin typeface="Marianne" panose="02000000000000000000" pitchFamily="50" charset="0"/>
              </a:rPr>
              <a:t>Les bourses sont accordées sur la base d’un barème mondial, qui fixe les critères d’accès des familles au dispositif. Les principaux critères du barème pris en compte pour le calcul de cette quotité sont : </a:t>
            </a:r>
          </a:p>
          <a:p>
            <a:pPr lvl="1">
              <a:lnSpc>
                <a:spcPct val="114000"/>
              </a:lnSpc>
              <a:spcBef>
                <a:spcPts val="0"/>
              </a:spcBef>
              <a:buFontTx/>
              <a:buChar char="-"/>
            </a:pPr>
            <a:r>
              <a:rPr lang="fr-FR" sz="1200" dirty="0">
                <a:solidFill>
                  <a:srgbClr val="00B0F0"/>
                </a:solidFill>
                <a:latin typeface="Marianne" panose="02000000000000000000" pitchFamily="50" charset="0"/>
              </a:rPr>
              <a:t>l’ensemble des ressources de la famille (quels que soient leur nature et leurs lieux de perception), charges et avantages du foyer, qui permettent de déterminer le revenu net, </a:t>
            </a:r>
          </a:p>
          <a:p>
            <a:pPr lvl="1">
              <a:lnSpc>
                <a:spcPct val="114000"/>
              </a:lnSpc>
              <a:spcBef>
                <a:spcPts val="0"/>
              </a:spcBef>
              <a:buFontTx/>
              <a:buChar char="-"/>
            </a:pPr>
            <a:r>
              <a:rPr lang="fr-FR" sz="1200" dirty="0">
                <a:solidFill>
                  <a:srgbClr val="00B0F0"/>
                </a:solidFill>
                <a:latin typeface="Marianne" panose="02000000000000000000" pitchFamily="50" charset="0"/>
              </a:rPr>
              <a:t>le patrimoine immobilier et mobilier détenu par la famille.</a:t>
            </a:r>
          </a:p>
          <a:p>
            <a:pPr lvl="1">
              <a:lnSpc>
                <a:spcPct val="114000"/>
              </a:lnSpc>
              <a:spcBef>
                <a:spcPts val="0"/>
              </a:spcBef>
              <a:buFontTx/>
              <a:buChar char="-"/>
            </a:pPr>
            <a:r>
              <a:rPr lang="fr-FR" sz="1200" dirty="0">
                <a:solidFill>
                  <a:srgbClr val="00B0F0"/>
                </a:solidFill>
                <a:latin typeface="Marianne" panose="02000000000000000000" pitchFamily="50" charset="0"/>
              </a:rPr>
              <a:t>la composition familiale avec le nombre d’enfants à charge et une majoration, des enfants en  situation de handicap, </a:t>
            </a:r>
          </a:p>
          <a:p>
            <a:pPr lvl="1">
              <a:lnSpc>
                <a:spcPct val="114000"/>
              </a:lnSpc>
              <a:spcBef>
                <a:spcPts val="0"/>
              </a:spcBef>
              <a:buFontTx/>
              <a:buChar char="-"/>
            </a:pPr>
            <a:r>
              <a:rPr lang="fr-FR" sz="1200" dirty="0">
                <a:solidFill>
                  <a:srgbClr val="00B0F0"/>
                </a:solidFill>
                <a:latin typeface="Marianne" panose="02000000000000000000" pitchFamily="50" charset="0"/>
              </a:rPr>
              <a:t>les frais d’inscription et de scolarité transmis par les établissements, </a:t>
            </a:r>
          </a:p>
          <a:p>
            <a:pPr marL="457200" lvl="1" indent="0">
              <a:lnSpc>
                <a:spcPct val="114000"/>
              </a:lnSpc>
              <a:spcBef>
                <a:spcPts val="0"/>
              </a:spcBef>
              <a:buNone/>
            </a:pPr>
            <a:endParaRPr lang="fr-FR" sz="1200" dirty="0">
              <a:solidFill>
                <a:srgbClr val="002060"/>
              </a:solidFill>
              <a:latin typeface="Marianne" panose="02000000000000000000" pitchFamily="50" charset="0"/>
            </a:endParaRPr>
          </a:p>
          <a:p>
            <a:pPr marL="0" indent="0">
              <a:lnSpc>
                <a:spcPct val="114000"/>
              </a:lnSpc>
              <a:spcBef>
                <a:spcPts val="0"/>
              </a:spcBef>
              <a:buNone/>
            </a:pPr>
            <a:r>
              <a:rPr lang="fr-FR" sz="1600" dirty="0">
                <a:solidFill>
                  <a:srgbClr val="002060"/>
                </a:solidFill>
                <a:latin typeface="Marianne" panose="02000000000000000000" pitchFamily="50" charset="0"/>
              </a:rPr>
              <a:t>Le quotient familial calculé sur la base de ces éléments est également pondéré par l’indice local du coût de la vie dit IPPA (indice de parité du pouvoir d’achat) déterminé par poste consulaire et par le taux de chancellerie. </a:t>
            </a:r>
          </a:p>
          <a:p>
            <a:pPr marL="0" indent="0">
              <a:lnSpc>
                <a:spcPct val="114000"/>
              </a:lnSpc>
              <a:spcBef>
                <a:spcPts val="0"/>
              </a:spcBef>
              <a:buNone/>
            </a:pPr>
            <a:endParaRPr lang="fr-FR" sz="1600" dirty="0">
              <a:solidFill>
                <a:srgbClr val="002060"/>
              </a:solidFill>
              <a:latin typeface="Marianne" panose="02000000000000000000" pitchFamily="50" charset="0"/>
            </a:endParaRPr>
          </a:p>
          <a:p>
            <a:pPr marL="0" indent="0">
              <a:lnSpc>
                <a:spcPct val="114000"/>
              </a:lnSpc>
              <a:spcBef>
                <a:spcPts val="0"/>
              </a:spcBef>
              <a:buNone/>
            </a:pPr>
            <a:r>
              <a:rPr lang="fr-FR" sz="1600" dirty="0">
                <a:solidFill>
                  <a:srgbClr val="002060"/>
                </a:solidFill>
                <a:latin typeface="Marianne" panose="02000000000000000000" pitchFamily="50" charset="0"/>
              </a:rPr>
              <a:t>De l’ensemble de ces éléments découle une quotité (un pourcentage) de prise en charge des frais de scolarité qui s’applique également sur les éventuels frais parascolaires. </a:t>
            </a:r>
          </a:p>
          <a:p>
            <a:pPr marL="0" indent="0">
              <a:lnSpc>
                <a:spcPct val="114000"/>
              </a:lnSpc>
              <a:spcBef>
                <a:spcPts val="0"/>
              </a:spcBef>
              <a:buNone/>
            </a:pPr>
            <a:endParaRPr lang="fr-FR" sz="1600" dirty="0">
              <a:solidFill>
                <a:srgbClr val="002060"/>
              </a:solidFill>
              <a:latin typeface="Marianne" panose="02000000000000000000" pitchFamily="50" charset="0"/>
            </a:endParaRPr>
          </a:p>
          <a:p>
            <a:pPr>
              <a:lnSpc>
                <a:spcPct val="114000"/>
              </a:lnSpc>
              <a:spcBef>
                <a:spcPts val="0"/>
              </a:spcBef>
            </a:pPr>
            <a:r>
              <a:rPr lang="fr-FR" sz="1600" dirty="0">
                <a:solidFill>
                  <a:srgbClr val="002060"/>
                </a:solidFill>
                <a:latin typeface="Marianne" panose="02000000000000000000" pitchFamily="50" charset="0"/>
              </a:rPr>
              <a:t>La contribution progressive de solidarité (CPS) est une mesure d’équilibre budgétaire. Elle consiste en une réduction de la quotité de toutes les familles bénéficiaires, à l’exception des familles les plus fragiles dont la quotité est de 100%. Cette CPS est généralement de 2 points. </a:t>
            </a:r>
          </a:p>
        </p:txBody>
      </p:sp>
      <p:pic>
        <p:nvPicPr>
          <p:cNvPr id="4" name="Image 3">
            <a:extLst>
              <a:ext uri="{FF2B5EF4-FFF2-40B4-BE49-F238E27FC236}">
                <a16:creationId xmlns:a16="http://schemas.microsoft.com/office/drawing/2014/main" id="{6C9988C9-3A2F-44DF-9DD0-C6E805A4E936}"/>
              </a:ext>
            </a:extLst>
          </p:cNvPr>
          <p:cNvPicPr>
            <a:picLocks noChangeAspect="1"/>
          </p:cNvPicPr>
          <p:nvPr/>
        </p:nvPicPr>
        <p:blipFill>
          <a:blip r:embed="rId2"/>
          <a:stretch>
            <a:fillRect/>
          </a:stretch>
        </p:blipFill>
        <p:spPr>
          <a:xfrm>
            <a:off x="10014856" y="461738"/>
            <a:ext cx="1153583" cy="912038"/>
          </a:xfrm>
          <a:prstGeom prst="rect">
            <a:avLst/>
          </a:prstGeom>
        </p:spPr>
      </p:pic>
    </p:spTree>
    <p:extLst>
      <p:ext uri="{BB962C8B-B14F-4D97-AF65-F5344CB8AC3E}">
        <p14:creationId xmlns:p14="http://schemas.microsoft.com/office/powerpoint/2010/main" val="1171225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E8AFF1-F2D0-4766-BF6C-D52A52DE88C4}"/>
              </a:ext>
            </a:extLst>
          </p:cNvPr>
          <p:cNvSpPr>
            <a:spLocks noGrp="1"/>
          </p:cNvSpPr>
          <p:nvPr>
            <p:ph type="title"/>
          </p:nvPr>
        </p:nvSpPr>
        <p:spPr/>
        <p:txBody>
          <a:bodyPr>
            <a:normAutofit/>
          </a:bodyPr>
          <a:lstStyle/>
          <a:p>
            <a:r>
              <a:rPr lang="fr-FR" sz="3600" b="1" dirty="0">
                <a:solidFill>
                  <a:srgbClr val="FF0000"/>
                </a:solidFill>
                <a:latin typeface="Marianne" panose="02000000000000000000" pitchFamily="50" charset="0"/>
              </a:rPr>
              <a:t>Budget alloué au dispositif</a:t>
            </a:r>
          </a:p>
        </p:txBody>
      </p:sp>
      <p:sp>
        <p:nvSpPr>
          <p:cNvPr id="5" name="Rectangle 1">
            <a:extLst>
              <a:ext uri="{FF2B5EF4-FFF2-40B4-BE49-F238E27FC236}">
                <a16:creationId xmlns:a16="http://schemas.microsoft.com/office/drawing/2014/main" id="{4D1552F7-2FF5-4935-855D-44546C35900C}"/>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8" name="Espace réservé du contenu 7">
            <a:extLst>
              <a:ext uri="{FF2B5EF4-FFF2-40B4-BE49-F238E27FC236}">
                <a16:creationId xmlns:a16="http://schemas.microsoft.com/office/drawing/2014/main" id="{9A8FFA36-C988-4961-B5FC-8DE5FC2BA954}"/>
              </a:ext>
            </a:extLst>
          </p:cNvPr>
          <p:cNvGraphicFramePr>
            <a:graphicFrameLocks noGrp="1"/>
          </p:cNvGraphicFramePr>
          <p:nvPr>
            <p:ph idx="1"/>
            <p:extLst>
              <p:ext uri="{D42A27DB-BD31-4B8C-83A1-F6EECF244321}">
                <p14:modId xmlns:p14="http://schemas.microsoft.com/office/powerpoint/2010/main" val="1085240286"/>
              </p:ext>
            </p:extLst>
          </p:nvPr>
        </p:nvGraphicFramePr>
        <p:xfrm>
          <a:off x="1132115" y="1939312"/>
          <a:ext cx="9144000" cy="4000500"/>
        </p:xfrm>
        <a:graphic>
          <a:graphicData uri="http://schemas.openxmlformats.org/drawingml/2006/table">
            <a:tbl>
              <a:tblPr firstRow="1" firstCol="1" bandRow="1">
                <a:tableStyleId>{5C22544A-7EE6-4342-B048-85BDC9FD1C3A}</a:tableStyleId>
              </a:tblPr>
              <a:tblGrid>
                <a:gridCol w="940525">
                  <a:extLst>
                    <a:ext uri="{9D8B030D-6E8A-4147-A177-3AD203B41FA5}">
                      <a16:colId xmlns:a16="http://schemas.microsoft.com/office/drawing/2014/main" val="170642686"/>
                    </a:ext>
                  </a:extLst>
                </a:gridCol>
                <a:gridCol w="583475">
                  <a:extLst>
                    <a:ext uri="{9D8B030D-6E8A-4147-A177-3AD203B41FA5}">
                      <a16:colId xmlns:a16="http://schemas.microsoft.com/office/drawing/2014/main" val="386821006"/>
                    </a:ext>
                  </a:extLst>
                </a:gridCol>
                <a:gridCol w="762000">
                  <a:extLst>
                    <a:ext uri="{9D8B030D-6E8A-4147-A177-3AD203B41FA5}">
                      <a16:colId xmlns:a16="http://schemas.microsoft.com/office/drawing/2014/main" val="2044430610"/>
                    </a:ext>
                  </a:extLst>
                </a:gridCol>
                <a:gridCol w="762000">
                  <a:extLst>
                    <a:ext uri="{9D8B030D-6E8A-4147-A177-3AD203B41FA5}">
                      <a16:colId xmlns:a16="http://schemas.microsoft.com/office/drawing/2014/main" val="2632962658"/>
                    </a:ext>
                  </a:extLst>
                </a:gridCol>
                <a:gridCol w="762000">
                  <a:extLst>
                    <a:ext uri="{9D8B030D-6E8A-4147-A177-3AD203B41FA5}">
                      <a16:colId xmlns:a16="http://schemas.microsoft.com/office/drawing/2014/main" val="2668714219"/>
                    </a:ext>
                  </a:extLst>
                </a:gridCol>
                <a:gridCol w="762000">
                  <a:extLst>
                    <a:ext uri="{9D8B030D-6E8A-4147-A177-3AD203B41FA5}">
                      <a16:colId xmlns:a16="http://schemas.microsoft.com/office/drawing/2014/main" val="3166579553"/>
                    </a:ext>
                  </a:extLst>
                </a:gridCol>
                <a:gridCol w="762000">
                  <a:extLst>
                    <a:ext uri="{9D8B030D-6E8A-4147-A177-3AD203B41FA5}">
                      <a16:colId xmlns:a16="http://schemas.microsoft.com/office/drawing/2014/main" val="3307827514"/>
                    </a:ext>
                  </a:extLst>
                </a:gridCol>
                <a:gridCol w="762000">
                  <a:extLst>
                    <a:ext uri="{9D8B030D-6E8A-4147-A177-3AD203B41FA5}">
                      <a16:colId xmlns:a16="http://schemas.microsoft.com/office/drawing/2014/main" val="2780622283"/>
                    </a:ext>
                  </a:extLst>
                </a:gridCol>
                <a:gridCol w="762000">
                  <a:extLst>
                    <a:ext uri="{9D8B030D-6E8A-4147-A177-3AD203B41FA5}">
                      <a16:colId xmlns:a16="http://schemas.microsoft.com/office/drawing/2014/main" val="1436160250"/>
                    </a:ext>
                  </a:extLst>
                </a:gridCol>
                <a:gridCol w="762000">
                  <a:extLst>
                    <a:ext uri="{9D8B030D-6E8A-4147-A177-3AD203B41FA5}">
                      <a16:colId xmlns:a16="http://schemas.microsoft.com/office/drawing/2014/main" val="1306203497"/>
                    </a:ext>
                  </a:extLst>
                </a:gridCol>
                <a:gridCol w="762000">
                  <a:extLst>
                    <a:ext uri="{9D8B030D-6E8A-4147-A177-3AD203B41FA5}">
                      <a16:colId xmlns:a16="http://schemas.microsoft.com/office/drawing/2014/main" val="251335388"/>
                    </a:ext>
                  </a:extLst>
                </a:gridCol>
                <a:gridCol w="762000">
                  <a:extLst>
                    <a:ext uri="{9D8B030D-6E8A-4147-A177-3AD203B41FA5}">
                      <a16:colId xmlns:a16="http://schemas.microsoft.com/office/drawing/2014/main" val="2061841959"/>
                    </a:ext>
                  </a:extLst>
                </a:gridCol>
              </a:tblGrid>
              <a:tr h="0">
                <a:tc>
                  <a:txBody>
                    <a:bodyPr/>
                    <a:lstStyle/>
                    <a:p>
                      <a:pPr algn="ctr" rtl="0" fontAlgn="ctr">
                        <a:spcBef>
                          <a:spcPts val="600"/>
                        </a:spcBef>
                        <a:spcAft>
                          <a:spcPts val="600"/>
                        </a:spcAft>
                      </a:pPr>
                      <a:endParaRPr lang="fr-FR" sz="1000" u="none" strike="noStrike" dirty="0">
                        <a:effectLst/>
                        <a:latin typeface="Marianne" panose="02000000000000000000" pitchFamily="50" charset="0"/>
                      </a:endParaRPr>
                    </a:p>
                    <a:p>
                      <a:pPr algn="ctr" rtl="0" fontAlgn="ctr">
                        <a:spcBef>
                          <a:spcPts val="600"/>
                        </a:spcBef>
                        <a:spcAft>
                          <a:spcPts val="600"/>
                        </a:spcAft>
                      </a:pPr>
                      <a:r>
                        <a:rPr lang="fr-FR" sz="1000" u="none" strike="noStrike" dirty="0">
                          <a:effectLst/>
                          <a:latin typeface="Marianne" panose="02000000000000000000" pitchFamily="50" charset="0"/>
                        </a:rPr>
                        <a:t>En M€</a:t>
                      </a:r>
                    </a:p>
                    <a:p>
                      <a:pPr algn="ctr" rtl="0" fontAlgn="ctr">
                        <a:spcBef>
                          <a:spcPts val="600"/>
                        </a:spcBef>
                        <a:spcAft>
                          <a:spcPts val="600"/>
                        </a:spcAft>
                      </a:pPr>
                      <a:endParaRPr lang="fr-FR" sz="1000" b="1" i="0" u="none" strike="noStrike" dirty="0">
                        <a:solidFill>
                          <a:srgbClr val="FFFFFF"/>
                        </a:solidFill>
                        <a:effectLst/>
                        <a:latin typeface="Marianne" panose="02000000000000000000" pitchFamily="50" charset="0"/>
                      </a:endParaRPr>
                    </a:p>
                  </a:txBody>
                  <a:tcPr marL="9525" marR="9525" marT="9525" marB="0" anchor="ctr"/>
                </a:tc>
                <a:tc>
                  <a:txBody>
                    <a:bodyPr/>
                    <a:lstStyle/>
                    <a:p>
                      <a:pPr algn="ctr" rtl="0" fontAlgn="ctr">
                        <a:spcBef>
                          <a:spcPts val="600"/>
                        </a:spcBef>
                        <a:spcAft>
                          <a:spcPts val="600"/>
                        </a:spcAft>
                      </a:pPr>
                      <a:r>
                        <a:rPr lang="fr-FR" sz="1000" u="none" strike="noStrike">
                          <a:effectLst/>
                          <a:latin typeface="Marianne" panose="02000000000000000000" pitchFamily="50" charset="0"/>
                        </a:rPr>
                        <a:t>2015</a:t>
                      </a:r>
                      <a:endParaRPr lang="fr-FR" sz="1000" b="1" i="0" u="none" strike="noStrike">
                        <a:solidFill>
                          <a:srgbClr val="FFFFFF"/>
                        </a:solidFill>
                        <a:effectLst/>
                        <a:latin typeface="Marianne" panose="02000000000000000000" pitchFamily="50" charset="0"/>
                      </a:endParaRPr>
                    </a:p>
                  </a:txBody>
                  <a:tcPr marL="9525" marR="9525" marT="9525" marB="0" anchor="ctr"/>
                </a:tc>
                <a:tc>
                  <a:txBody>
                    <a:bodyPr/>
                    <a:lstStyle/>
                    <a:p>
                      <a:pPr algn="ctr" rtl="0" fontAlgn="ctr">
                        <a:spcBef>
                          <a:spcPts val="600"/>
                        </a:spcBef>
                        <a:spcAft>
                          <a:spcPts val="600"/>
                        </a:spcAft>
                      </a:pPr>
                      <a:r>
                        <a:rPr lang="fr-FR" sz="1000" u="none" strike="noStrike">
                          <a:effectLst/>
                          <a:latin typeface="Marianne" panose="02000000000000000000" pitchFamily="50" charset="0"/>
                        </a:rPr>
                        <a:t>2016</a:t>
                      </a:r>
                      <a:endParaRPr lang="fr-FR" sz="1000" b="1" i="0" u="none" strike="noStrike">
                        <a:solidFill>
                          <a:srgbClr val="FFFFFF"/>
                        </a:solidFill>
                        <a:effectLst/>
                        <a:latin typeface="Marianne" panose="02000000000000000000" pitchFamily="50" charset="0"/>
                      </a:endParaRPr>
                    </a:p>
                  </a:txBody>
                  <a:tcPr marL="9525" marR="9525" marT="9525" marB="0" anchor="ctr"/>
                </a:tc>
                <a:tc>
                  <a:txBody>
                    <a:bodyPr/>
                    <a:lstStyle/>
                    <a:p>
                      <a:pPr algn="ctr" rtl="0" fontAlgn="ctr">
                        <a:spcBef>
                          <a:spcPts val="600"/>
                        </a:spcBef>
                        <a:spcAft>
                          <a:spcPts val="600"/>
                        </a:spcAft>
                      </a:pPr>
                      <a:r>
                        <a:rPr lang="fr-FR" sz="1000" u="none" strike="noStrike">
                          <a:effectLst/>
                          <a:latin typeface="Marianne" panose="02000000000000000000" pitchFamily="50" charset="0"/>
                        </a:rPr>
                        <a:t>2017</a:t>
                      </a:r>
                      <a:endParaRPr lang="fr-FR" sz="1000" b="1" i="0" u="none" strike="noStrike">
                        <a:solidFill>
                          <a:srgbClr val="FFFFFF"/>
                        </a:solidFill>
                        <a:effectLst/>
                        <a:latin typeface="Marianne" panose="02000000000000000000" pitchFamily="50" charset="0"/>
                      </a:endParaRPr>
                    </a:p>
                  </a:txBody>
                  <a:tcPr marL="9525" marR="9525" marT="9525" marB="0" anchor="ctr"/>
                </a:tc>
                <a:tc>
                  <a:txBody>
                    <a:bodyPr/>
                    <a:lstStyle/>
                    <a:p>
                      <a:pPr algn="ctr" rtl="0" fontAlgn="ctr">
                        <a:spcBef>
                          <a:spcPts val="600"/>
                        </a:spcBef>
                        <a:spcAft>
                          <a:spcPts val="600"/>
                        </a:spcAft>
                      </a:pPr>
                      <a:r>
                        <a:rPr lang="fr-FR" sz="1000" u="none" strike="noStrike">
                          <a:effectLst/>
                          <a:latin typeface="Marianne" panose="02000000000000000000" pitchFamily="50" charset="0"/>
                        </a:rPr>
                        <a:t>2018</a:t>
                      </a:r>
                      <a:endParaRPr lang="fr-FR" sz="1000" b="1" i="0" u="none" strike="noStrike">
                        <a:solidFill>
                          <a:srgbClr val="FFFFFF"/>
                        </a:solidFill>
                        <a:effectLst/>
                        <a:latin typeface="Marianne" panose="02000000000000000000" pitchFamily="50" charset="0"/>
                      </a:endParaRPr>
                    </a:p>
                  </a:txBody>
                  <a:tcPr marL="9525" marR="9525" marT="9525" marB="0" anchor="ctr"/>
                </a:tc>
                <a:tc>
                  <a:txBody>
                    <a:bodyPr/>
                    <a:lstStyle/>
                    <a:p>
                      <a:pPr algn="ctr" rtl="0" fontAlgn="ctr">
                        <a:spcBef>
                          <a:spcPts val="600"/>
                        </a:spcBef>
                        <a:spcAft>
                          <a:spcPts val="600"/>
                        </a:spcAft>
                      </a:pPr>
                      <a:r>
                        <a:rPr lang="fr-FR" sz="1000" u="none" strike="noStrike" dirty="0">
                          <a:effectLst/>
                          <a:latin typeface="Marianne" panose="02000000000000000000" pitchFamily="50" charset="0"/>
                        </a:rPr>
                        <a:t>2019</a:t>
                      </a:r>
                      <a:endParaRPr lang="fr-FR" sz="1000" b="1" i="0" u="none" strike="noStrike" dirty="0">
                        <a:solidFill>
                          <a:srgbClr val="FFFFFF"/>
                        </a:solidFill>
                        <a:effectLst/>
                        <a:latin typeface="Marianne" panose="02000000000000000000" pitchFamily="50" charset="0"/>
                      </a:endParaRPr>
                    </a:p>
                  </a:txBody>
                  <a:tcPr marL="9525" marR="9525" marT="9525" marB="0" anchor="ctr"/>
                </a:tc>
                <a:tc>
                  <a:txBody>
                    <a:bodyPr/>
                    <a:lstStyle/>
                    <a:p>
                      <a:pPr algn="ctr" rtl="0" fontAlgn="ctr">
                        <a:spcBef>
                          <a:spcPts val="600"/>
                        </a:spcBef>
                        <a:spcAft>
                          <a:spcPts val="600"/>
                        </a:spcAft>
                      </a:pPr>
                      <a:r>
                        <a:rPr lang="fr-FR" sz="1000" u="none" strike="noStrike">
                          <a:effectLst/>
                          <a:latin typeface="Marianne" panose="02000000000000000000" pitchFamily="50" charset="0"/>
                        </a:rPr>
                        <a:t>2020</a:t>
                      </a:r>
                      <a:endParaRPr lang="fr-FR" sz="1000" b="1" i="0" u="none" strike="noStrike">
                        <a:solidFill>
                          <a:srgbClr val="FFFFFF"/>
                        </a:solidFill>
                        <a:effectLst/>
                        <a:latin typeface="Marianne" panose="02000000000000000000" pitchFamily="50" charset="0"/>
                      </a:endParaRPr>
                    </a:p>
                  </a:txBody>
                  <a:tcPr marL="9525" marR="9525" marT="9525" marB="0" anchor="ctr"/>
                </a:tc>
                <a:tc>
                  <a:txBody>
                    <a:bodyPr/>
                    <a:lstStyle/>
                    <a:p>
                      <a:pPr algn="ctr" rtl="0" fontAlgn="ctr">
                        <a:spcBef>
                          <a:spcPts val="600"/>
                        </a:spcBef>
                        <a:spcAft>
                          <a:spcPts val="600"/>
                        </a:spcAft>
                      </a:pPr>
                      <a:r>
                        <a:rPr lang="fr-FR" sz="1000" u="none" strike="noStrike">
                          <a:effectLst/>
                          <a:latin typeface="Marianne" panose="02000000000000000000" pitchFamily="50" charset="0"/>
                        </a:rPr>
                        <a:t>2021</a:t>
                      </a:r>
                      <a:endParaRPr lang="fr-FR" sz="1000" b="1" i="0" u="none" strike="noStrike">
                        <a:solidFill>
                          <a:srgbClr val="FFFFFF"/>
                        </a:solidFill>
                        <a:effectLst/>
                        <a:latin typeface="Marianne" panose="02000000000000000000" pitchFamily="50" charset="0"/>
                      </a:endParaRPr>
                    </a:p>
                  </a:txBody>
                  <a:tcPr marL="9525" marR="9525" marT="9525" marB="0" anchor="ctr"/>
                </a:tc>
                <a:tc>
                  <a:txBody>
                    <a:bodyPr/>
                    <a:lstStyle/>
                    <a:p>
                      <a:pPr algn="ctr" rtl="0" fontAlgn="ctr">
                        <a:spcBef>
                          <a:spcPts val="600"/>
                        </a:spcBef>
                        <a:spcAft>
                          <a:spcPts val="600"/>
                        </a:spcAft>
                      </a:pPr>
                      <a:r>
                        <a:rPr lang="fr-FR" sz="1000" u="none" strike="noStrike">
                          <a:effectLst/>
                          <a:latin typeface="Marianne" panose="02000000000000000000" pitchFamily="50" charset="0"/>
                        </a:rPr>
                        <a:t>2022</a:t>
                      </a:r>
                      <a:endParaRPr lang="fr-FR" sz="1000" b="1" i="0" u="none" strike="noStrike">
                        <a:solidFill>
                          <a:srgbClr val="FFFFFF"/>
                        </a:solidFill>
                        <a:effectLst/>
                        <a:latin typeface="Marianne" panose="02000000000000000000" pitchFamily="50" charset="0"/>
                      </a:endParaRPr>
                    </a:p>
                  </a:txBody>
                  <a:tcPr marL="9525" marR="9525" marT="9525" marB="0" anchor="ctr"/>
                </a:tc>
                <a:tc>
                  <a:txBody>
                    <a:bodyPr/>
                    <a:lstStyle/>
                    <a:p>
                      <a:pPr algn="ctr" rtl="0" fontAlgn="ctr">
                        <a:spcBef>
                          <a:spcPts val="600"/>
                        </a:spcBef>
                        <a:spcAft>
                          <a:spcPts val="600"/>
                        </a:spcAft>
                      </a:pPr>
                      <a:r>
                        <a:rPr lang="fr-FR" sz="1000" u="none" strike="noStrike">
                          <a:effectLst/>
                          <a:latin typeface="Marianne" panose="02000000000000000000" pitchFamily="50" charset="0"/>
                        </a:rPr>
                        <a:t>2023</a:t>
                      </a:r>
                      <a:endParaRPr lang="fr-FR" sz="1000" b="1" i="0" u="none" strike="noStrike">
                        <a:solidFill>
                          <a:srgbClr val="FFFFFF"/>
                        </a:solidFill>
                        <a:effectLst/>
                        <a:latin typeface="Marianne" panose="02000000000000000000" pitchFamily="50" charset="0"/>
                      </a:endParaRPr>
                    </a:p>
                  </a:txBody>
                  <a:tcPr marL="9525" marR="9525" marT="9525" marB="0" anchor="ctr"/>
                </a:tc>
                <a:tc>
                  <a:txBody>
                    <a:bodyPr/>
                    <a:lstStyle/>
                    <a:p>
                      <a:pPr algn="ctr" rtl="0" fontAlgn="ctr">
                        <a:spcBef>
                          <a:spcPts val="600"/>
                        </a:spcBef>
                        <a:spcAft>
                          <a:spcPts val="600"/>
                        </a:spcAft>
                      </a:pPr>
                      <a:r>
                        <a:rPr lang="fr-FR" sz="1000" u="none" strike="noStrike">
                          <a:effectLst/>
                          <a:latin typeface="Marianne" panose="02000000000000000000" pitchFamily="50" charset="0"/>
                        </a:rPr>
                        <a:t>2024</a:t>
                      </a:r>
                      <a:endParaRPr lang="fr-FR" sz="1000" b="1" i="0" u="none" strike="noStrike">
                        <a:solidFill>
                          <a:srgbClr val="FFFFFF"/>
                        </a:solidFill>
                        <a:effectLst/>
                        <a:latin typeface="Marianne" panose="02000000000000000000" pitchFamily="50" charset="0"/>
                      </a:endParaRPr>
                    </a:p>
                  </a:txBody>
                  <a:tcPr marL="9525" marR="9525" marT="9525" marB="0" anchor="ctr"/>
                </a:tc>
                <a:tc>
                  <a:txBody>
                    <a:bodyPr/>
                    <a:lstStyle/>
                    <a:p>
                      <a:pPr algn="ctr" rtl="0" fontAlgn="ctr">
                        <a:spcBef>
                          <a:spcPts val="600"/>
                        </a:spcBef>
                        <a:spcAft>
                          <a:spcPts val="600"/>
                        </a:spcAft>
                      </a:pPr>
                      <a:r>
                        <a:rPr lang="fr-FR" sz="1000" u="none" strike="noStrike" dirty="0">
                          <a:effectLst/>
                          <a:latin typeface="Marianne" panose="02000000000000000000" pitchFamily="50" charset="0"/>
                        </a:rPr>
                        <a:t>2025</a:t>
                      </a:r>
                      <a:endParaRPr lang="fr-FR" sz="1000" b="1" i="0" u="none" strike="noStrike" dirty="0">
                        <a:solidFill>
                          <a:srgbClr val="FFFFFF"/>
                        </a:solidFill>
                        <a:effectLst/>
                        <a:latin typeface="Marianne" panose="02000000000000000000" pitchFamily="50" charset="0"/>
                      </a:endParaRPr>
                    </a:p>
                  </a:txBody>
                  <a:tcPr marL="9525" marR="9525" marT="9525" marB="0" anchor="ctr"/>
                </a:tc>
                <a:extLst>
                  <a:ext uri="{0D108BD9-81ED-4DB2-BD59-A6C34878D82A}">
                    <a16:rowId xmlns:a16="http://schemas.microsoft.com/office/drawing/2014/main" val="1557407339"/>
                  </a:ext>
                </a:extLst>
              </a:tr>
              <a:tr h="323850">
                <a:tc>
                  <a:txBody>
                    <a:bodyPr/>
                    <a:lstStyle/>
                    <a:p>
                      <a:pPr algn="ctr" rtl="0" fontAlgn="ctr"/>
                      <a:r>
                        <a:rPr lang="fr-FR" sz="1000" u="none" strike="noStrike" dirty="0">
                          <a:effectLst/>
                          <a:latin typeface="Marianne" panose="02000000000000000000" pitchFamily="50" charset="0"/>
                        </a:rPr>
                        <a:t>Montant inscrit en LFI</a:t>
                      </a:r>
                    </a:p>
                    <a:p>
                      <a:pPr algn="ctr" rtl="0" fontAlgn="ctr"/>
                      <a:endParaRPr lang="fr-FR" sz="1000" b="1" i="0" u="none" strike="noStrike" dirty="0">
                        <a:solidFill>
                          <a:srgbClr val="FFFFFF"/>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125,5</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115,5</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dirty="0">
                          <a:effectLst/>
                          <a:latin typeface="Marianne" panose="02000000000000000000" pitchFamily="50" charset="0"/>
                        </a:rPr>
                        <a:t>110</a:t>
                      </a:r>
                      <a:endParaRPr lang="fr-FR" sz="1000" b="0"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110</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105,3</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105,3</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104,8</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95,5</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105,8</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119,5</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111,5</a:t>
                      </a:r>
                      <a:endParaRPr lang="fr-FR" sz="1000" b="0" i="0" u="none" strike="noStrike">
                        <a:solidFill>
                          <a:srgbClr val="000000"/>
                        </a:solidFill>
                        <a:effectLst/>
                        <a:latin typeface="Marianne" panose="02000000000000000000" pitchFamily="50" charset="0"/>
                      </a:endParaRPr>
                    </a:p>
                  </a:txBody>
                  <a:tcPr marL="9525" marR="9525" marT="9525" marB="0" anchor="ctr"/>
                </a:tc>
                <a:extLst>
                  <a:ext uri="{0D108BD9-81ED-4DB2-BD59-A6C34878D82A}">
                    <a16:rowId xmlns:a16="http://schemas.microsoft.com/office/drawing/2014/main" val="3000583536"/>
                  </a:ext>
                </a:extLst>
              </a:tr>
              <a:tr h="466725">
                <a:tc rowSpan="2">
                  <a:txBody>
                    <a:bodyPr/>
                    <a:lstStyle/>
                    <a:p>
                      <a:pPr algn="ctr" rtl="0" fontAlgn="ctr"/>
                      <a:r>
                        <a:rPr lang="fr-FR" sz="1000" u="none" strike="noStrike">
                          <a:effectLst/>
                          <a:latin typeface="Marianne" panose="02000000000000000000" pitchFamily="50" charset="0"/>
                        </a:rPr>
                        <a:t>Réserve légale</a:t>
                      </a:r>
                      <a:endParaRPr lang="fr-FR" sz="1000" b="1" i="0" u="none" strike="noStrike">
                        <a:solidFill>
                          <a:srgbClr val="FFFFFF"/>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dirty="0">
                          <a:effectLst/>
                          <a:latin typeface="Marianne" panose="02000000000000000000" pitchFamily="50" charset="0"/>
                        </a:rPr>
                        <a:t>8%</a:t>
                      </a:r>
                      <a:endParaRPr lang="fr-FR" sz="1000" b="0"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8%</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8%</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3%</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3%</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4% + 2M€</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4%</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4%</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6% avec 1% supplémentaire</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5,50%</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5,50%</a:t>
                      </a:r>
                      <a:endParaRPr lang="fr-FR" sz="1000" b="0" i="0" u="none" strike="noStrike">
                        <a:solidFill>
                          <a:srgbClr val="000000"/>
                        </a:solidFill>
                        <a:effectLst/>
                        <a:latin typeface="Marianne" panose="02000000000000000000" pitchFamily="50" charset="0"/>
                      </a:endParaRPr>
                    </a:p>
                  </a:txBody>
                  <a:tcPr marL="9525" marR="9525" marT="9525" marB="0" anchor="ctr"/>
                </a:tc>
                <a:extLst>
                  <a:ext uri="{0D108BD9-81ED-4DB2-BD59-A6C34878D82A}">
                    <a16:rowId xmlns:a16="http://schemas.microsoft.com/office/drawing/2014/main" val="4018095265"/>
                  </a:ext>
                </a:extLst>
              </a:tr>
              <a:tr h="200025">
                <a:tc vMerge="1">
                  <a:txBody>
                    <a:bodyPr/>
                    <a:lstStyle/>
                    <a:p>
                      <a:endParaRPr lang="fr-FR"/>
                    </a:p>
                  </a:txBody>
                  <a:tcPr/>
                </a:tc>
                <a:tc>
                  <a:txBody>
                    <a:bodyPr/>
                    <a:lstStyle/>
                    <a:p>
                      <a:pPr algn="ctr" rtl="0" fontAlgn="ctr"/>
                      <a:r>
                        <a:rPr lang="fr-FR" sz="1000" u="none" strike="noStrike">
                          <a:effectLst/>
                          <a:latin typeface="Marianne" panose="02000000000000000000" pitchFamily="50" charset="0"/>
                        </a:rPr>
                        <a:t>10</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dirty="0">
                          <a:effectLst/>
                          <a:latin typeface="Marianne" panose="02000000000000000000" pitchFamily="50" charset="0"/>
                        </a:rPr>
                        <a:t>9,2</a:t>
                      </a:r>
                      <a:endParaRPr lang="fr-FR" sz="1000" b="0"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8,8</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3,3</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3,2</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6,2</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4,2</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3,8</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6,3</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6,6</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6,1</a:t>
                      </a:r>
                      <a:endParaRPr lang="fr-FR" sz="1000" b="0" i="0" u="none" strike="noStrike">
                        <a:solidFill>
                          <a:srgbClr val="000000"/>
                        </a:solidFill>
                        <a:effectLst/>
                        <a:latin typeface="Marianne" panose="02000000000000000000" pitchFamily="50" charset="0"/>
                      </a:endParaRPr>
                    </a:p>
                  </a:txBody>
                  <a:tcPr marL="9525" marR="9525" marT="9525" marB="0" anchor="ctr"/>
                </a:tc>
                <a:extLst>
                  <a:ext uri="{0D108BD9-81ED-4DB2-BD59-A6C34878D82A}">
                    <a16:rowId xmlns:a16="http://schemas.microsoft.com/office/drawing/2014/main" val="245476377"/>
                  </a:ext>
                </a:extLst>
              </a:tr>
              <a:tr h="314325">
                <a:tc>
                  <a:txBody>
                    <a:bodyPr/>
                    <a:lstStyle/>
                    <a:p>
                      <a:pPr algn="ctr" rtl="0" fontAlgn="ctr"/>
                      <a:r>
                        <a:rPr lang="fr-FR" sz="1000" u="none" strike="noStrike" dirty="0">
                          <a:effectLst/>
                          <a:latin typeface="Marianne" panose="02000000000000000000" pitchFamily="50" charset="0"/>
                        </a:rPr>
                        <a:t>Crédits disponibles</a:t>
                      </a:r>
                    </a:p>
                    <a:p>
                      <a:pPr algn="ctr" rtl="0" fontAlgn="ctr"/>
                      <a:endParaRPr lang="fr-FR" sz="1000" b="1" i="0" u="none" strike="noStrike" dirty="0">
                        <a:solidFill>
                          <a:srgbClr val="FFFFFF"/>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115,5</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106,3</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101,2</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106,7</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102,1</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99,1</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100,6</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91,7</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99,4</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112,9</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105,4</a:t>
                      </a:r>
                      <a:endParaRPr lang="fr-FR" sz="1000" b="0" i="0" u="none" strike="noStrike">
                        <a:solidFill>
                          <a:srgbClr val="000000"/>
                        </a:solidFill>
                        <a:effectLst/>
                        <a:latin typeface="Marianne" panose="02000000000000000000" pitchFamily="50" charset="0"/>
                      </a:endParaRPr>
                    </a:p>
                  </a:txBody>
                  <a:tcPr marL="9525" marR="9525" marT="9525" marB="0" anchor="ctr"/>
                </a:tc>
                <a:extLst>
                  <a:ext uri="{0D108BD9-81ED-4DB2-BD59-A6C34878D82A}">
                    <a16:rowId xmlns:a16="http://schemas.microsoft.com/office/drawing/2014/main" val="1888615279"/>
                  </a:ext>
                </a:extLst>
              </a:tr>
              <a:tr h="466725">
                <a:tc>
                  <a:txBody>
                    <a:bodyPr/>
                    <a:lstStyle/>
                    <a:p>
                      <a:pPr algn="ctr" rtl="0" fontAlgn="ctr"/>
                      <a:r>
                        <a:rPr lang="fr-FR" sz="1000" u="none" strike="noStrike" dirty="0">
                          <a:effectLst/>
                          <a:latin typeface="Marianne" panose="02000000000000000000" pitchFamily="50" charset="0"/>
                        </a:rPr>
                        <a:t>Loi de finances rectificative et ajustements</a:t>
                      </a:r>
                    </a:p>
                    <a:p>
                      <a:pPr algn="ctr" rtl="0" fontAlgn="ctr"/>
                      <a:endParaRPr lang="fr-FR" sz="1000" b="1" i="0" u="none" strike="noStrike" dirty="0">
                        <a:solidFill>
                          <a:srgbClr val="FFFFFF"/>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-26</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-19</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dirty="0">
                          <a:effectLst/>
                          <a:latin typeface="Marianne" panose="02000000000000000000" pitchFamily="50" charset="0"/>
                        </a:rPr>
                        <a:t>-2</a:t>
                      </a:r>
                      <a:endParaRPr lang="fr-FR" sz="1000" b="0"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dirty="0">
                          <a:effectLst/>
                          <a:latin typeface="Marianne" panose="02000000000000000000" pitchFamily="50" charset="0"/>
                        </a:rPr>
                        <a:t>-4,7</a:t>
                      </a:r>
                      <a:endParaRPr lang="fr-FR" sz="1000" b="0"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-0,5</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41,7</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-0,5</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-7,9</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(N.C.)</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(N.C.)</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(N.C.)</a:t>
                      </a:r>
                      <a:endParaRPr lang="fr-FR" sz="1000" b="0" i="0" u="none" strike="noStrike">
                        <a:solidFill>
                          <a:srgbClr val="000000"/>
                        </a:solidFill>
                        <a:effectLst/>
                        <a:latin typeface="Marianne" panose="02000000000000000000" pitchFamily="50" charset="0"/>
                      </a:endParaRPr>
                    </a:p>
                  </a:txBody>
                  <a:tcPr marL="9525" marR="9525" marT="9525" marB="0" anchor="ctr"/>
                </a:tc>
                <a:extLst>
                  <a:ext uri="{0D108BD9-81ED-4DB2-BD59-A6C34878D82A}">
                    <a16:rowId xmlns:a16="http://schemas.microsoft.com/office/drawing/2014/main" val="714540420"/>
                  </a:ext>
                </a:extLst>
              </a:tr>
              <a:tr h="857250">
                <a:tc>
                  <a:txBody>
                    <a:bodyPr/>
                    <a:lstStyle/>
                    <a:p>
                      <a:pPr algn="ctr" rtl="0" fontAlgn="ctr"/>
                      <a:r>
                        <a:rPr lang="fr-FR" sz="1000" u="none" strike="noStrike" dirty="0">
                          <a:effectLst/>
                          <a:latin typeface="Marianne" panose="02000000000000000000" pitchFamily="50" charset="0"/>
                        </a:rPr>
                        <a:t>Montant versé par la DFAE (bourses + AESH) </a:t>
                      </a:r>
                    </a:p>
                    <a:p>
                      <a:pPr algn="ctr" fontAlgn="ctr"/>
                      <a:r>
                        <a:rPr lang="fr-FR" sz="1000" u="none" strike="noStrike" dirty="0">
                          <a:effectLst/>
                          <a:latin typeface="Marianne" panose="02000000000000000000" pitchFamily="50" charset="0"/>
                        </a:rPr>
                        <a:t> </a:t>
                      </a:r>
                      <a:endParaRPr lang="fr-FR" sz="1000" b="0"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dirty="0">
                          <a:effectLst/>
                          <a:latin typeface="Marianne" panose="02000000000000000000" pitchFamily="50" charset="0"/>
                        </a:rPr>
                        <a:t>89,5</a:t>
                      </a:r>
                      <a:endParaRPr lang="fr-FR" sz="1000" b="0"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dirty="0">
                          <a:effectLst/>
                          <a:latin typeface="Marianne" panose="02000000000000000000" pitchFamily="50" charset="0"/>
                        </a:rPr>
                        <a:t>87,3</a:t>
                      </a:r>
                      <a:endParaRPr lang="fr-FR" sz="1000" b="0"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99,2</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102,3</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101,6</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dirty="0">
                          <a:effectLst/>
                          <a:latin typeface="Marianne" panose="02000000000000000000" pitchFamily="50" charset="0"/>
                        </a:rPr>
                        <a:t>140,8</a:t>
                      </a:r>
                      <a:endParaRPr lang="fr-FR" sz="1000" b="0"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80,5</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dirty="0">
                          <a:effectLst/>
                          <a:latin typeface="Marianne" panose="02000000000000000000" pitchFamily="50" charset="0"/>
                        </a:rPr>
                        <a:t>83,8</a:t>
                      </a:r>
                      <a:endParaRPr lang="fr-FR" sz="1000" b="0"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dirty="0">
                          <a:effectLst/>
                          <a:latin typeface="Marianne" panose="02000000000000000000" pitchFamily="50" charset="0"/>
                        </a:rPr>
                        <a:t>105,75</a:t>
                      </a:r>
                    </a:p>
                    <a:p>
                      <a:pPr algn="ctr" rtl="0" fontAlgn="ctr"/>
                      <a:r>
                        <a:rPr lang="fr-FR" sz="800" u="none" strike="noStrike" dirty="0">
                          <a:effectLst/>
                          <a:latin typeface="Marianne" panose="02000000000000000000" pitchFamily="50" charset="0"/>
                        </a:rPr>
                        <a:t>(avec obtention dégel)</a:t>
                      </a:r>
                    </a:p>
                    <a:p>
                      <a:pPr algn="ctr" rtl="0" fontAlgn="ctr"/>
                      <a:endParaRPr lang="fr-FR" sz="1000" b="0"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a:effectLst/>
                          <a:latin typeface="Marianne" panose="02000000000000000000" pitchFamily="50" charset="0"/>
                        </a:rPr>
                        <a:t>107,6</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rtl="0" fontAlgn="ctr"/>
                      <a:r>
                        <a:rPr lang="fr-FR" sz="1000" u="none" strike="noStrike" dirty="0">
                          <a:effectLst/>
                          <a:latin typeface="Marianne" panose="02000000000000000000" pitchFamily="50" charset="0"/>
                        </a:rPr>
                        <a:t> </a:t>
                      </a:r>
                      <a:endParaRPr lang="fr-FR" sz="1000" b="0" i="0" u="none" strike="noStrike" dirty="0">
                        <a:solidFill>
                          <a:srgbClr val="000000"/>
                        </a:solidFill>
                        <a:effectLst/>
                        <a:latin typeface="Marianne" panose="02000000000000000000" pitchFamily="50" charset="0"/>
                      </a:endParaRPr>
                    </a:p>
                  </a:txBody>
                  <a:tcPr marL="9525" marR="9525" marT="9525" marB="0" anchor="ctr"/>
                </a:tc>
                <a:extLst>
                  <a:ext uri="{0D108BD9-81ED-4DB2-BD59-A6C34878D82A}">
                    <a16:rowId xmlns:a16="http://schemas.microsoft.com/office/drawing/2014/main" val="2618752522"/>
                  </a:ext>
                </a:extLst>
              </a:tr>
            </a:tbl>
          </a:graphicData>
        </a:graphic>
      </p:graphicFrame>
      <p:pic>
        <p:nvPicPr>
          <p:cNvPr id="13" name="Image 12">
            <a:extLst>
              <a:ext uri="{FF2B5EF4-FFF2-40B4-BE49-F238E27FC236}">
                <a16:creationId xmlns:a16="http://schemas.microsoft.com/office/drawing/2014/main" id="{6D82FB4D-37BF-46A6-866E-0976E49E5783}"/>
              </a:ext>
            </a:extLst>
          </p:cNvPr>
          <p:cNvPicPr>
            <a:picLocks noChangeAspect="1"/>
          </p:cNvPicPr>
          <p:nvPr/>
        </p:nvPicPr>
        <p:blipFill>
          <a:blip r:embed="rId2"/>
          <a:stretch>
            <a:fillRect/>
          </a:stretch>
        </p:blipFill>
        <p:spPr>
          <a:xfrm>
            <a:off x="10014856" y="461738"/>
            <a:ext cx="1153583" cy="912038"/>
          </a:xfrm>
          <a:prstGeom prst="rect">
            <a:avLst/>
          </a:prstGeom>
        </p:spPr>
      </p:pic>
    </p:spTree>
    <p:extLst>
      <p:ext uri="{BB962C8B-B14F-4D97-AF65-F5344CB8AC3E}">
        <p14:creationId xmlns:p14="http://schemas.microsoft.com/office/powerpoint/2010/main" val="4034422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2EF9CD-E39D-419B-920D-5DED2F5E35B6}"/>
              </a:ext>
            </a:extLst>
          </p:cNvPr>
          <p:cNvSpPr>
            <a:spLocks noGrp="1"/>
          </p:cNvSpPr>
          <p:nvPr>
            <p:ph type="title"/>
          </p:nvPr>
        </p:nvSpPr>
        <p:spPr/>
        <p:txBody>
          <a:bodyPr>
            <a:normAutofit/>
          </a:bodyPr>
          <a:lstStyle/>
          <a:p>
            <a:r>
              <a:rPr lang="fr-FR" sz="3600" b="1" dirty="0">
                <a:solidFill>
                  <a:srgbClr val="FF0000"/>
                </a:solidFill>
                <a:latin typeface="Marianne" panose="02000000000000000000" pitchFamily="50" charset="0"/>
              </a:rPr>
              <a:t>Evolution du dispositif depuis 2016</a:t>
            </a:r>
          </a:p>
        </p:txBody>
      </p:sp>
      <p:graphicFrame>
        <p:nvGraphicFramePr>
          <p:cNvPr id="10" name="Espace réservé du contenu 9">
            <a:extLst>
              <a:ext uri="{FF2B5EF4-FFF2-40B4-BE49-F238E27FC236}">
                <a16:creationId xmlns:a16="http://schemas.microsoft.com/office/drawing/2014/main" id="{5E9517FE-B456-4771-A097-FE0E0F9A5A95}"/>
              </a:ext>
            </a:extLst>
          </p:cNvPr>
          <p:cNvGraphicFramePr>
            <a:graphicFrameLocks noGrp="1"/>
          </p:cNvGraphicFramePr>
          <p:nvPr>
            <p:ph idx="1"/>
            <p:extLst>
              <p:ext uri="{D42A27DB-BD31-4B8C-83A1-F6EECF244321}">
                <p14:modId xmlns:p14="http://schemas.microsoft.com/office/powerpoint/2010/main" val="2782378432"/>
              </p:ext>
            </p:extLst>
          </p:nvPr>
        </p:nvGraphicFramePr>
        <p:xfrm>
          <a:off x="838199" y="2104594"/>
          <a:ext cx="10186853" cy="3198921"/>
        </p:xfrm>
        <a:graphic>
          <a:graphicData uri="http://schemas.openxmlformats.org/drawingml/2006/table">
            <a:tbl>
              <a:tblPr>
                <a:tableStyleId>{69CF1AB2-1976-4502-BF36-3FF5EA218861}</a:tableStyleId>
              </a:tblPr>
              <a:tblGrid>
                <a:gridCol w="2688611">
                  <a:extLst>
                    <a:ext uri="{9D8B030D-6E8A-4147-A177-3AD203B41FA5}">
                      <a16:colId xmlns:a16="http://schemas.microsoft.com/office/drawing/2014/main" val="2926751846"/>
                    </a:ext>
                  </a:extLst>
                </a:gridCol>
                <a:gridCol w="828988">
                  <a:extLst>
                    <a:ext uri="{9D8B030D-6E8A-4147-A177-3AD203B41FA5}">
                      <a16:colId xmlns:a16="http://schemas.microsoft.com/office/drawing/2014/main" val="3860566017"/>
                    </a:ext>
                  </a:extLst>
                </a:gridCol>
                <a:gridCol w="828988">
                  <a:extLst>
                    <a:ext uri="{9D8B030D-6E8A-4147-A177-3AD203B41FA5}">
                      <a16:colId xmlns:a16="http://schemas.microsoft.com/office/drawing/2014/main" val="1021414899"/>
                    </a:ext>
                  </a:extLst>
                </a:gridCol>
                <a:gridCol w="828988">
                  <a:extLst>
                    <a:ext uri="{9D8B030D-6E8A-4147-A177-3AD203B41FA5}">
                      <a16:colId xmlns:a16="http://schemas.microsoft.com/office/drawing/2014/main" val="1032110905"/>
                    </a:ext>
                  </a:extLst>
                </a:gridCol>
                <a:gridCol w="828988">
                  <a:extLst>
                    <a:ext uri="{9D8B030D-6E8A-4147-A177-3AD203B41FA5}">
                      <a16:colId xmlns:a16="http://schemas.microsoft.com/office/drawing/2014/main" val="2971221024"/>
                    </a:ext>
                  </a:extLst>
                </a:gridCol>
                <a:gridCol w="836458">
                  <a:extLst>
                    <a:ext uri="{9D8B030D-6E8A-4147-A177-3AD203B41FA5}">
                      <a16:colId xmlns:a16="http://schemas.microsoft.com/office/drawing/2014/main" val="3300510090"/>
                    </a:ext>
                  </a:extLst>
                </a:gridCol>
                <a:gridCol w="836458">
                  <a:extLst>
                    <a:ext uri="{9D8B030D-6E8A-4147-A177-3AD203B41FA5}">
                      <a16:colId xmlns:a16="http://schemas.microsoft.com/office/drawing/2014/main" val="3176633766"/>
                    </a:ext>
                  </a:extLst>
                </a:gridCol>
                <a:gridCol w="836458">
                  <a:extLst>
                    <a:ext uri="{9D8B030D-6E8A-4147-A177-3AD203B41FA5}">
                      <a16:colId xmlns:a16="http://schemas.microsoft.com/office/drawing/2014/main" val="660799509"/>
                    </a:ext>
                  </a:extLst>
                </a:gridCol>
                <a:gridCol w="836458">
                  <a:extLst>
                    <a:ext uri="{9D8B030D-6E8A-4147-A177-3AD203B41FA5}">
                      <a16:colId xmlns:a16="http://schemas.microsoft.com/office/drawing/2014/main" val="2609136504"/>
                    </a:ext>
                  </a:extLst>
                </a:gridCol>
                <a:gridCol w="836458">
                  <a:extLst>
                    <a:ext uri="{9D8B030D-6E8A-4147-A177-3AD203B41FA5}">
                      <a16:colId xmlns:a16="http://schemas.microsoft.com/office/drawing/2014/main" val="2558326329"/>
                    </a:ext>
                  </a:extLst>
                </a:gridCol>
              </a:tblGrid>
              <a:tr h="371145">
                <a:tc gridSpan="10">
                  <a:txBody>
                    <a:bodyPr/>
                    <a:lstStyle/>
                    <a:p>
                      <a:pPr algn="ctr" fontAlgn="b"/>
                      <a:r>
                        <a:rPr lang="fr-FR" sz="1000" u="none" strike="noStrike" dirty="0">
                          <a:effectLst/>
                          <a:latin typeface="Marianne" panose="02000000000000000000" pitchFamily="50" charset="0"/>
                        </a:rPr>
                        <a:t>Evolution du réseau de l'enseignement français à l'étranger depuis 2014</a:t>
                      </a:r>
                      <a:endParaRPr lang="fr-FR" sz="1000" b="1" i="0" u="none" strike="noStrike" dirty="0">
                        <a:solidFill>
                          <a:srgbClr val="000000"/>
                        </a:solidFill>
                        <a:effectLst/>
                        <a:latin typeface="Marianne" panose="02000000000000000000" pitchFamily="50" charset="0"/>
                      </a:endParaRPr>
                    </a:p>
                  </a:txBody>
                  <a:tcPr marL="9525" marR="9525" marT="9525"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pPr algn="ctr" fontAlgn="ctr"/>
                      <a:endParaRPr lang="fr-FR" sz="1000" b="0" i="0" u="none" strike="noStrike" dirty="0">
                        <a:solidFill>
                          <a:srgbClr val="000000"/>
                        </a:solidFill>
                        <a:effectLst/>
                        <a:latin typeface="Marianne" panose="02000000000000000000" pitchFamily="50" charset="0"/>
                      </a:endParaRPr>
                    </a:p>
                  </a:txBody>
                  <a:tcPr marL="9525" marR="9525" marT="9525" marB="0" anchor="ctr"/>
                </a:tc>
                <a:tc hMerge="1">
                  <a:txBody>
                    <a:bodyPr/>
                    <a:lstStyle/>
                    <a:p>
                      <a:pPr algn="l" fontAlgn="b"/>
                      <a:endParaRPr lang="fr-FR" sz="1000" b="0" i="0" u="none" strike="noStrike" dirty="0">
                        <a:solidFill>
                          <a:srgbClr val="000000"/>
                        </a:solidFill>
                        <a:effectLst/>
                        <a:latin typeface="Marianne" panose="02000000000000000000" pitchFamily="50" charset="0"/>
                      </a:endParaRPr>
                    </a:p>
                  </a:txBody>
                  <a:tcPr marL="9525" marR="9525" marT="9525" marB="0" anchor="b"/>
                </a:tc>
                <a:tc hMerge="1">
                  <a:txBody>
                    <a:bodyPr/>
                    <a:lstStyle/>
                    <a:p>
                      <a:pPr algn="l" fontAlgn="b"/>
                      <a:endParaRPr lang="fr-FR" sz="1000" b="0" i="0" u="none" strike="noStrike" dirty="0">
                        <a:solidFill>
                          <a:srgbClr val="000000"/>
                        </a:solidFill>
                        <a:effectLst/>
                        <a:latin typeface="Marianne" panose="02000000000000000000" pitchFamily="50" charset="0"/>
                      </a:endParaRPr>
                    </a:p>
                  </a:txBody>
                  <a:tcPr marL="9525" marR="9525" marT="9525" marB="0" anchor="b"/>
                </a:tc>
                <a:tc hMerge="1">
                  <a:txBody>
                    <a:bodyPr/>
                    <a:lstStyle/>
                    <a:p>
                      <a:pPr algn="l" fontAlgn="b"/>
                      <a:endParaRPr lang="fr-FR" sz="1000" b="0" i="0" u="none" strike="noStrike" dirty="0">
                        <a:solidFill>
                          <a:srgbClr val="000000"/>
                        </a:solidFill>
                        <a:effectLst/>
                        <a:latin typeface="Marianne" panose="02000000000000000000" pitchFamily="50" charset="0"/>
                      </a:endParaRPr>
                    </a:p>
                  </a:txBody>
                  <a:tcPr marL="9525" marR="9525" marT="9525" marB="0" anchor="b"/>
                </a:tc>
                <a:tc hMerge="1">
                  <a:txBody>
                    <a:bodyPr/>
                    <a:lstStyle/>
                    <a:p>
                      <a:pPr algn="l" fontAlgn="b"/>
                      <a:endParaRPr lang="fr-FR" sz="1000" b="0" i="0" u="none" strike="noStrike" dirty="0">
                        <a:solidFill>
                          <a:srgbClr val="000000"/>
                        </a:solidFill>
                        <a:effectLst/>
                        <a:latin typeface="Marianne" panose="02000000000000000000" pitchFamily="50" charset="0"/>
                      </a:endParaRPr>
                    </a:p>
                  </a:txBody>
                  <a:tcPr marL="9525" marR="9525" marT="9525" marB="0" anchor="b"/>
                </a:tc>
                <a:extLst>
                  <a:ext uri="{0D108BD9-81ED-4DB2-BD59-A6C34878D82A}">
                    <a16:rowId xmlns:a16="http://schemas.microsoft.com/office/drawing/2014/main" val="1990525005"/>
                  </a:ext>
                </a:extLst>
              </a:tr>
              <a:tr h="353472">
                <a:tc>
                  <a:txBody>
                    <a:bodyPr/>
                    <a:lstStyle/>
                    <a:p>
                      <a:pPr algn="ctr" fontAlgn="ctr"/>
                      <a:r>
                        <a:rPr lang="fr-FR" sz="1000" u="none" strike="noStrike" dirty="0">
                          <a:effectLst/>
                          <a:latin typeface="Marianne" panose="02000000000000000000" pitchFamily="50" charset="0"/>
                        </a:rPr>
                        <a:t>Année scolaire</a:t>
                      </a:r>
                      <a:endParaRPr lang="fr-FR" sz="1000" b="1"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2016/2017</a:t>
                      </a:r>
                      <a:endParaRPr lang="fr-FR" sz="1000" b="1"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2017/2018</a:t>
                      </a:r>
                      <a:endParaRPr lang="fr-FR" sz="1000" b="1"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2018/2019</a:t>
                      </a:r>
                      <a:endParaRPr lang="fr-FR" sz="1000" b="1"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2019/2020</a:t>
                      </a:r>
                      <a:endParaRPr lang="fr-FR" sz="1000" b="1"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2020/2021</a:t>
                      </a:r>
                      <a:endParaRPr lang="fr-FR" sz="1000" b="1"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2021/2022</a:t>
                      </a:r>
                      <a:endParaRPr lang="fr-FR" sz="1000" b="1"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2022/2023</a:t>
                      </a:r>
                      <a:endParaRPr lang="fr-FR" sz="1000" b="1"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2023/2024</a:t>
                      </a:r>
                      <a:endParaRPr lang="fr-FR" sz="1000" b="1"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2024/2025</a:t>
                      </a:r>
                      <a:endParaRPr lang="fr-FR" sz="1000" b="1" i="0" u="none" strike="noStrike">
                        <a:solidFill>
                          <a:srgbClr val="000000"/>
                        </a:solidFill>
                        <a:effectLst/>
                        <a:latin typeface="Marianne" panose="02000000000000000000" pitchFamily="50" charset="0"/>
                      </a:endParaRPr>
                    </a:p>
                  </a:txBody>
                  <a:tcPr marL="9525" marR="9525" marT="9525" marB="0" anchor="ctr"/>
                </a:tc>
                <a:extLst>
                  <a:ext uri="{0D108BD9-81ED-4DB2-BD59-A6C34878D82A}">
                    <a16:rowId xmlns:a16="http://schemas.microsoft.com/office/drawing/2014/main" val="3926661977"/>
                  </a:ext>
                </a:extLst>
              </a:tr>
              <a:tr h="353472">
                <a:tc>
                  <a:txBody>
                    <a:bodyPr/>
                    <a:lstStyle/>
                    <a:p>
                      <a:pPr algn="ctr" fontAlgn="ctr"/>
                      <a:r>
                        <a:rPr lang="fr-FR" sz="1000" u="none" strike="noStrike" dirty="0">
                          <a:effectLst/>
                          <a:latin typeface="Marianne" panose="02000000000000000000" pitchFamily="50" charset="0"/>
                        </a:rPr>
                        <a:t>Nombre total d'établissements homologués</a:t>
                      </a:r>
                      <a:endParaRPr lang="fr-FR" sz="1000" b="1"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497</a:t>
                      </a:r>
                      <a:endParaRPr lang="fr-FR" sz="1000" b="1"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493</a:t>
                      </a:r>
                      <a:endParaRPr lang="fr-FR" sz="1000" b="1"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497</a:t>
                      </a:r>
                      <a:endParaRPr lang="fr-FR" sz="1000" b="1"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522</a:t>
                      </a:r>
                      <a:endParaRPr lang="fr-FR" sz="1000" b="1"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543</a:t>
                      </a:r>
                      <a:endParaRPr lang="fr-FR" sz="1000" b="1"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552</a:t>
                      </a:r>
                      <a:endParaRPr lang="fr-FR" sz="1000" b="1"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567</a:t>
                      </a:r>
                      <a:endParaRPr lang="fr-FR" sz="1000" b="1"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580</a:t>
                      </a:r>
                      <a:endParaRPr lang="fr-FR" sz="1000" b="1"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600</a:t>
                      </a:r>
                      <a:endParaRPr lang="fr-FR" sz="1000" b="1" i="0" u="none" strike="noStrike" dirty="0">
                        <a:solidFill>
                          <a:srgbClr val="000000"/>
                        </a:solidFill>
                        <a:effectLst/>
                        <a:latin typeface="Marianne" panose="02000000000000000000" pitchFamily="50" charset="0"/>
                      </a:endParaRPr>
                    </a:p>
                  </a:txBody>
                  <a:tcPr marL="9525" marR="9525" marT="9525" marB="0" anchor="ctr"/>
                </a:tc>
                <a:extLst>
                  <a:ext uri="{0D108BD9-81ED-4DB2-BD59-A6C34878D82A}">
                    <a16:rowId xmlns:a16="http://schemas.microsoft.com/office/drawing/2014/main" val="3682195976"/>
                  </a:ext>
                </a:extLst>
              </a:tr>
              <a:tr h="353472">
                <a:tc>
                  <a:txBody>
                    <a:bodyPr/>
                    <a:lstStyle/>
                    <a:p>
                      <a:pPr algn="ctr" fontAlgn="ctr"/>
                      <a:r>
                        <a:rPr lang="fr-FR" sz="1000" u="none" strike="noStrike" dirty="0">
                          <a:effectLst/>
                          <a:latin typeface="Marianne" panose="02000000000000000000" pitchFamily="50" charset="0"/>
                        </a:rPr>
                        <a:t>Nb total d'élèves</a:t>
                      </a:r>
                      <a:endParaRPr lang="fr-FR" sz="1000" b="1"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     342 775   </a:t>
                      </a:r>
                      <a:endParaRPr lang="fr-FR" sz="1000" b="1"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     349 769   </a:t>
                      </a:r>
                      <a:endParaRPr lang="fr-FR" sz="1000" b="1"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     355 934   </a:t>
                      </a:r>
                      <a:endParaRPr lang="fr-FR" sz="1000" b="1"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     368 684   </a:t>
                      </a:r>
                      <a:endParaRPr lang="fr-FR" sz="1000" b="1"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     367 989   </a:t>
                      </a:r>
                      <a:endParaRPr lang="fr-FR" sz="1000" b="1"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     376 895   </a:t>
                      </a:r>
                      <a:endParaRPr lang="fr-FR" sz="1000" b="1"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     387 593   </a:t>
                      </a:r>
                      <a:endParaRPr lang="fr-FR" sz="1000" b="1"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     392 303   </a:t>
                      </a:r>
                      <a:endParaRPr lang="fr-FR" sz="1000" b="1"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     397 766   </a:t>
                      </a:r>
                      <a:endParaRPr lang="fr-FR" sz="1000" b="1" i="0" u="none" strike="noStrike" dirty="0">
                        <a:solidFill>
                          <a:srgbClr val="000000"/>
                        </a:solidFill>
                        <a:effectLst/>
                        <a:latin typeface="Marianne" panose="02000000000000000000" pitchFamily="50" charset="0"/>
                      </a:endParaRPr>
                    </a:p>
                  </a:txBody>
                  <a:tcPr marL="9525" marR="9525" marT="9525" marB="0" anchor="ctr"/>
                </a:tc>
                <a:extLst>
                  <a:ext uri="{0D108BD9-81ED-4DB2-BD59-A6C34878D82A}">
                    <a16:rowId xmlns:a16="http://schemas.microsoft.com/office/drawing/2014/main" val="165223518"/>
                  </a:ext>
                </a:extLst>
              </a:tr>
              <a:tr h="353472">
                <a:tc>
                  <a:txBody>
                    <a:bodyPr/>
                    <a:lstStyle/>
                    <a:p>
                      <a:pPr algn="ctr" fontAlgn="ctr"/>
                      <a:r>
                        <a:rPr lang="fr-FR" sz="1000" u="none" strike="noStrike" dirty="0">
                          <a:effectLst/>
                          <a:latin typeface="Marianne" panose="02000000000000000000" pitchFamily="50" charset="0"/>
                        </a:rPr>
                        <a:t>Dont élèves français</a:t>
                      </a:r>
                      <a:endParaRPr lang="fr-FR" sz="1000" b="0"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     125 349   </a:t>
                      </a:r>
                      <a:endParaRPr lang="fr-FR" sz="1000" b="0"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     125 749   </a:t>
                      </a:r>
                      <a:endParaRPr lang="fr-FR" sz="1000" b="0"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     125 076   </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     125 440   </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     119 247   </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     119 371   </a:t>
                      </a:r>
                      <a:endParaRPr lang="fr-FR" sz="1000" b="0"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120 131</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120 681</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120 947</a:t>
                      </a:r>
                      <a:endParaRPr lang="fr-FR" sz="1000" b="0" i="0" u="none" strike="noStrike">
                        <a:solidFill>
                          <a:srgbClr val="000000"/>
                        </a:solidFill>
                        <a:effectLst/>
                        <a:latin typeface="Marianne" panose="02000000000000000000" pitchFamily="50" charset="0"/>
                      </a:endParaRPr>
                    </a:p>
                  </a:txBody>
                  <a:tcPr marL="9525" marR="9525" marT="9525" marB="0" anchor="ctr"/>
                </a:tc>
                <a:extLst>
                  <a:ext uri="{0D108BD9-81ED-4DB2-BD59-A6C34878D82A}">
                    <a16:rowId xmlns:a16="http://schemas.microsoft.com/office/drawing/2014/main" val="614498336"/>
                  </a:ext>
                </a:extLst>
              </a:tr>
              <a:tr h="353472">
                <a:tc>
                  <a:txBody>
                    <a:bodyPr/>
                    <a:lstStyle/>
                    <a:p>
                      <a:pPr algn="ctr" fontAlgn="ctr"/>
                      <a:r>
                        <a:rPr lang="fr-FR" sz="1000" u="none" strike="noStrike" dirty="0">
                          <a:effectLst/>
                          <a:latin typeface="Marianne" panose="02000000000000000000" pitchFamily="50" charset="0"/>
                        </a:rPr>
                        <a:t>Nb d'élèves boursiers</a:t>
                      </a:r>
                      <a:endParaRPr lang="fr-FR" sz="1000" b="1"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       25 602   </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    25 432   </a:t>
                      </a:r>
                      <a:endParaRPr lang="fr-FR" sz="1000" b="0"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       24 588   </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       25 498   </a:t>
                      </a:r>
                      <a:endParaRPr lang="fr-FR" sz="1000" b="0"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       24 848   </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       24 811   </a:t>
                      </a:r>
                      <a:endParaRPr lang="fr-FR" sz="1000" b="0"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       23 790   </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       22 094   </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       19 590   </a:t>
                      </a:r>
                      <a:endParaRPr lang="fr-FR" sz="1000" b="0" i="0" u="none" strike="noStrike" dirty="0">
                        <a:solidFill>
                          <a:srgbClr val="000000"/>
                        </a:solidFill>
                        <a:effectLst/>
                        <a:latin typeface="Marianne" panose="02000000000000000000" pitchFamily="50" charset="0"/>
                      </a:endParaRPr>
                    </a:p>
                  </a:txBody>
                  <a:tcPr marL="9525" marR="9525" marT="9525" marB="0" anchor="ctr"/>
                </a:tc>
                <a:extLst>
                  <a:ext uri="{0D108BD9-81ED-4DB2-BD59-A6C34878D82A}">
                    <a16:rowId xmlns:a16="http://schemas.microsoft.com/office/drawing/2014/main" val="3028786135"/>
                  </a:ext>
                </a:extLst>
              </a:tr>
              <a:tr h="353472">
                <a:tc>
                  <a:txBody>
                    <a:bodyPr/>
                    <a:lstStyle/>
                    <a:p>
                      <a:pPr algn="ctr" fontAlgn="ctr"/>
                      <a:r>
                        <a:rPr lang="fr-FR" sz="1000" u="none" strike="noStrike">
                          <a:effectLst/>
                          <a:latin typeface="Marianne" panose="02000000000000000000" pitchFamily="50" charset="0"/>
                        </a:rPr>
                        <a:t>Ratio élèves boursiers / français </a:t>
                      </a:r>
                      <a:endParaRPr lang="fr-FR" sz="1000" b="1"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20,4%</a:t>
                      </a:r>
                      <a:endParaRPr lang="fr-FR" sz="1000" b="0"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20,2%</a:t>
                      </a:r>
                      <a:endParaRPr lang="fr-FR" sz="1000" b="0"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19,7%</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20,3%</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20,8%</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20,8%</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19,8%</a:t>
                      </a:r>
                      <a:endParaRPr lang="fr-FR" sz="1000" b="0"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18,3%</a:t>
                      </a:r>
                      <a:endParaRPr lang="fr-FR" sz="1000" b="0"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16,2%</a:t>
                      </a:r>
                      <a:endParaRPr lang="fr-FR" sz="1000" b="0" i="0" u="none" strike="noStrike">
                        <a:solidFill>
                          <a:srgbClr val="000000"/>
                        </a:solidFill>
                        <a:effectLst/>
                        <a:latin typeface="Marianne" panose="02000000000000000000" pitchFamily="50" charset="0"/>
                      </a:endParaRPr>
                    </a:p>
                  </a:txBody>
                  <a:tcPr marL="9525" marR="9525" marT="9525" marB="0" anchor="ctr"/>
                </a:tc>
                <a:extLst>
                  <a:ext uri="{0D108BD9-81ED-4DB2-BD59-A6C34878D82A}">
                    <a16:rowId xmlns:a16="http://schemas.microsoft.com/office/drawing/2014/main" val="1470391640"/>
                  </a:ext>
                </a:extLst>
              </a:tr>
              <a:tr h="353472">
                <a:tc>
                  <a:txBody>
                    <a:bodyPr/>
                    <a:lstStyle/>
                    <a:p>
                      <a:pPr algn="ctr" fontAlgn="ctr"/>
                      <a:r>
                        <a:rPr lang="fr-FR" sz="1000" u="none" strike="noStrike">
                          <a:effectLst/>
                          <a:latin typeface="Marianne" panose="02000000000000000000" pitchFamily="50" charset="0"/>
                        </a:rPr>
                        <a:t>Boursiers 100%</a:t>
                      </a:r>
                      <a:endParaRPr lang="fr-FR" sz="1000" b="1"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 </a:t>
                      </a:r>
                      <a:endParaRPr lang="fr-FR" sz="1000" b="0"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 </a:t>
                      </a:r>
                      <a:endParaRPr lang="fr-FR" sz="1000" b="0"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 </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 </a:t>
                      </a:r>
                      <a:endParaRPr lang="fr-FR" sz="1000" b="0"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11344</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11628</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11132</a:t>
                      </a:r>
                      <a:endParaRPr lang="fr-FR" sz="1000" b="0"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9469</a:t>
                      </a:r>
                      <a:endParaRPr lang="fr-FR" sz="1000" b="0"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8358</a:t>
                      </a:r>
                      <a:endParaRPr lang="fr-FR" sz="1000" b="0" i="0" u="none" strike="noStrike" dirty="0">
                        <a:solidFill>
                          <a:srgbClr val="000000"/>
                        </a:solidFill>
                        <a:effectLst/>
                        <a:latin typeface="Marianne" panose="02000000000000000000" pitchFamily="50" charset="0"/>
                      </a:endParaRPr>
                    </a:p>
                  </a:txBody>
                  <a:tcPr marL="9525" marR="9525" marT="9525" marB="0" anchor="ctr"/>
                </a:tc>
                <a:extLst>
                  <a:ext uri="{0D108BD9-81ED-4DB2-BD59-A6C34878D82A}">
                    <a16:rowId xmlns:a16="http://schemas.microsoft.com/office/drawing/2014/main" val="3571012166"/>
                  </a:ext>
                </a:extLst>
              </a:tr>
              <a:tr h="353472">
                <a:tc>
                  <a:txBody>
                    <a:bodyPr/>
                    <a:lstStyle/>
                    <a:p>
                      <a:pPr algn="ctr" fontAlgn="ctr"/>
                      <a:r>
                        <a:rPr lang="fr-FR" sz="1000" u="none" strike="noStrike">
                          <a:effectLst/>
                          <a:latin typeface="Marianne" panose="02000000000000000000" pitchFamily="50" charset="0"/>
                        </a:rPr>
                        <a:t>Droits de scolarités moyens pondérés</a:t>
                      </a:r>
                      <a:endParaRPr lang="fr-FR" sz="1000" b="1"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5 167 €</a:t>
                      </a:r>
                      <a:endParaRPr lang="fr-FR" sz="1000" b="1"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5 180 €</a:t>
                      </a:r>
                      <a:endParaRPr lang="fr-FR" sz="1000" b="1"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a:effectLst/>
                          <a:latin typeface="Marianne" panose="02000000000000000000" pitchFamily="50" charset="0"/>
                        </a:rPr>
                        <a:t>5 332 €</a:t>
                      </a:r>
                      <a:endParaRPr lang="fr-FR" sz="1000" b="1" i="0" u="none" strike="noStrike">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5 613 €</a:t>
                      </a:r>
                      <a:endParaRPr lang="fr-FR" sz="1000" b="1"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5 382 €</a:t>
                      </a:r>
                      <a:endParaRPr lang="fr-FR" sz="1000" b="1"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5 729 €</a:t>
                      </a:r>
                      <a:endParaRPr lang="fr-FR" sz="1000" b="1"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5 729 €</a:t>
                      </a:r>
                      <a:endParaRPr lang="fr-FR" sz="1000" b="1"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5 859 €</a:t>
                      </a:r>
                      <a:endParaRPr lang="fr-FR" sz="1000" b="1" i="0" u="none" strike="noStrike" dirty="0">
                        <a:solidFill>
                          <a:srgbClr val="000000"/>
                        </a:solidFill>
                        <a:effectLst/>
                        <a:latin typeface="Marianne" panose="02000000000000000000" pitchFamily="50" charset="0"/>
                      </a:endParaRPr>
                    </a:p>
                  </a:txBody>
                  <a:tcPr marL="9525" marR="9525" marT="9525" marB="0" anchor="ctr"/>
                </a:tc>
                <a:tc>
                  <a:txBody>
                    <a:bodyPr/>
                    <a:lstStyle/>
                    <a:p>
                      <a:pPr algn="ctr" fontAlgn="ctr"/>
                      <a:r>
                        <a:rPr lang="fr-FR" sz="1000" u="none" strike="noStrike" dirty="0">
                          <a:effectLst/>
                          <a:latin typeface="Marianne" panose="02000000000000000000" pitchFamily="50" charset="0"/>
                        </a:rPr>
                        <a:t>6 157 €</a:t>
                      </a:r>
                      <a:endParaRPr lang="fr-FR" sz="1000" b="1" i="0" u="none" strike="noStrike" dirty="0">
                        <a:solidFill>
                          <a:srgbClr val="000000"/>
                        </a:solidFill>
                        <a:effectLst/>
                        <a:latin typeface="Marianne" panose="02000000000000000000" pitchFamily="50" charset="0"/>
                      </a:endParaRPr>
                    </a:p>
                  </a:txBody>
                  <a:tcPr marL="9525" marR="9525" marT="9525" marB="0" anchor="ctr"/>
                </a:tc>
                <a:extLst>
                  <a:ext uri="{0D108BD9-81ED-4DB2-BD59-A6C34878D82A}">
                    <a16:rowId xmlns:a16="http://schemas.microsoft.com/office/drawing/2014/main" val="1348429399"/>
                  </a:ext>
                </a:extLst>
              </a:tr>
            </a:tbl>
          </a:graphicData>
        </a:graphic>
      </p:graphicFrame>
      <p:pic>
        <p:nvPicPr>
          <p:cNvPr id="12" name="Image 11">
            <a:extLst>
              <a:ext uri="{FF2B5EF4-FFF2-40B4-BE49-F238E27FC236}">
                <a16:creationId xmlns:a16="http://schemas.microsoft.com/office/drawing/2014/main" id="{D059E32B-0321-4443-A28A-E2CE08860645}"/>
              </a:ext>
            </a:extLst>
          </p:cNvPr>
          <p:cNvPicPr>
            <a:picLocks noChangeAspect="1"/>
          </p:cNvPicPr>
          <p:nvPr/>
        </p:nvPicPr>
        <p:blipFill>
          <a:blip r:embed="rId2"/>
          <a:stretch>
            <a:fillRect/>
          </a:stretch>
        </p:blipFill>
        <p:spPr>
          <a:xfrm>
            <a:off x="10014856" y="461738"/>
            <a:ext cx="1153583" cy="912038"/>
          </a:xfrm>
          <a:prstGeom prst="rect">
            <a:avLst/>
          </a:prstGeom>
        </p:spPr>
      </p:pic>
    </p:spTree>
    <p:extLst>
      <p:ext uri="{BB962C8B-B14F-4D97-AF65-F5344CB8AC3E}">
        <p14:creationId xmlns:p14="http://schemas.microsoft.com/office/powerpoint/2010/main" val="3146231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1">
            <a:extLst>
              <a:ext uri="{FF2B5EF4-FFF2-40B4-BE49-F238E27FC236}">
                <a16:creationId xmlns:a16="http://schemas.microsoft.com/office/drawing/2014/main" id="{08EBDC3F-A991-4638-BB08-F42F2C7E815C}"/>
              </a:ext>
            </a:extLst>
          </p:cNvPr>
          <p:cNvSpPr>
            <a:spLocks noGrp="1"/>
          </p:cNvSpPr>
          <p:nvPr>
            <p:ph type="title"/>
          </p:nvPr>
        </p:nvSpPr>
        <p:spPr>
          <a:xfrm>
            <a:off x="838199" y="365125"/>
            <a:ext cx="10970623" cy="1325563"/>
          </a:xfrm>
        </p:spPr>
        <p:txBody>
          <a:bodyPr>
            <a:normAutofit/>
          </a:bodyPr>
          <a:lstStyle/>
          <a:p>
            <a:r>
              <a:rPr lang="fr-FR" sz="3600" b="1" dirty="0">
                <a:solidFill>
                  <a:srgbClr val="FF0000"/>
                </a:solidFill>
                <a:latin typeface="Marianne" panose="02000000000000000000" pitchFamily="50" charset="0"/>
              </a:rPr>
              <a:t>Nombre de Boursiers</a:t>
            </a:r>
          </a:p>
        </p:txBody>
      </p:sp>
      <p:graphicFrame>
        <p:nvGraphicFramePr>
          <p:cNvPr id="5" name="Graphique 4">
            <a:extLst>
              <a:ext uri="{FF2B5EF4-FFF2-40B4-BE49-F238E27FC236}">
                <a16:creationId xmlns:a16="http://schemas.microsoft.com/office/drawing/2014/main" id="{F6C7F6B2-5E7F-4457-B9B5-41263FFAF123}"/>
              </a:ext>
            </a:extLst>
          </p:cNvPr>
          <p:cNvGraphicFramePr>
            <a:graphicFrameLocks/>
          </p:cNvGraphicFramePr>
          <p:nvPr>
            <p:extLst>
              <p:ext uri="{D42A27DB-BD31-4B8C-83A1-F6EECF244321}">
                <p14:modId xmlns:p14="http://schemas.microsoft.com/office/powerpoint/2010/main" val="3388922364"/>
              </p:ext>
            </p:extLst>
          </p:nvPr>
        </p:nvGraphicFramePr>
        <p:xfrm>
          <a:off x="740773" y="1690688"/>
          <a:ext cx="4310198" cy="346478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Graphique 5">
            <a:extLst>
              <a:ext uri="{FF2B5EF4-FFF2-40B4-BE49-F238E27FC236}">
                <a16:creationId xmlns:a16="http://schemas.microsoft.com/office/drawing/2014/main" id="{0078A452-D65C-4B99-A6E6-54C386B569AE}"/>
              </a:ext>
            </a:extLst>
          </p:cNvPr>
          <p:cNvGraphicFramePr>
            <a:graphicFrameLocks/>
          </p:cNvGraphicFramePr>
          <p:nvPr>
            <p:extLst>
              <p:ext uri="{D42A27DB-BD31-4B8C-83A1-F6EECF244321}">
                <p14:modId xmlns:p14="http://schemas.microsoft.com/office/powerpoint/2010/main" val="3863406328"/>
              </p:ext>
            </p:extLst>
          </p:nvPr>
        </p:nvGraphicFramePr>
        <p:xfrm>
          <a:off x="5834332" y="1465216"/>
          <a:ext cx="5800319" cy="4325983"/>
        </p:xfrm>
        <a:graphic>
          <a:graphicData uri="http://schemas.openxmlformats.org/drawingml/2006/chart">
            <c:chart xmlns:c="http://schemas.openxmlformats.org/drawingml/2006/chart" xmlns:r="http://schemas.openxmlformats.org/officeDocument/2006/relationships" r:id="rId3"/>
          </a:graphicData>
        </a:graphic>
      </p:graphicFrame>
      <p:pic>
        <p:nvPicPr>
          <p:cNvPr id="7" name="Image 6">
            <a:extLst>
              <a:ext uri="{FF2B5EF4-FFF2-40B4-BE49-F238E27FC236}">
                <a16:creationId xmlns:a16="http://schemas.microsoft.com/office/drawing/2014/main" id="{2C5831EB-FFA6-4190-AD3A-F02B7BECFAD0}"/>
              </a:ext>
            </a:extLst>
          </p:cNvPr>
          <p:cNvPicPr>
            <a:picLocks noChangeAspect="1"/>
          </p:cNvPicPr>
          <p:nvPr/>
        </p:nvPicPr>
        <p:blipFill>
          <a:blip r:embed="rId4"/>
          <a:stretch>
            <a:fillRect/>
          </a:stretch>
        </p:blipFill>
        <p:spPr>
          <a:xfrm>
            <a:off x="10014856" y="461738"/>
            <a:ext cx="1153583" cy="912038"/>
          </a:xfrm>
          <a:prstGeom prst="rect">
            <a:avLst/>
          </a:prstGeom>
        </p:spPr>
      </p:pic>
    </p:spTree>
    <p:extLst>
      <p:ext uri="{BB962C8B-B14F-4D97-AF65-F5344CB8AC3E}">
        <p14:creationId xmlns:p14="http://schemas.microsoft.com/office/powerpoint/2010/main" val="106178410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710</TotalTime>
  <Words>1159</Words>
  <Application>Microsoft Office PowerPoint</Application>
  <PresentationFormat>Grand écran</PresentationFormat>
  <Paragraphs>237</Paragraphs>
  <Slides>12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12</vt:i4>
      </vt:variant>
    </vt:vector>
  </HeadingPairs>
  <TitlesOfParts>
    <vt:vector size="18" baseType="lpstr">
      <vt:lpstr>Arial</vt:lpstr>
      <vt:lpstr>Calibri</vt:lpstr>
      <vt:lpstr>Calibri Light</vt:lpstr>
      <vt:lpstr>Marianne</vt:lpstr>
      <vt:lpstr>Times New Roman</vt:lpstr>
      <vt:lpstr>Thème Office</vt:lpstr>
      <vt:lpstr>Présentation PowerPoint</vt:lpstr>
      <vt:lpstr>Aides à la scolarité </vt:lpstr>
      <vt:lpstr>Cadre juridique</vt:lpstr>
      <vt:lpstr>Conditions d’accès / public concerné</vt:lpstr>
      <vt:lpstr>Conditions d’attribution</vt:lpstr>
      <vt:lpstr>Modalités de calcul</vt:lpstr>
      <vt:lpstr>Budget alloué au dispositif</vt:lpstr>
      <vt:lpstr>Evolution du dispositif depuis 2016</vt:lpstr>
      <vt:lpstr>Nombre de Boursiers</vt:lpstr>
      <vt:lpstr>Nombre de boursiers à 100% </vt:lpstr>
      <vt:lpstr>Points d’analyse</vt:lpstr>
      <vt:lpstr> Prévisions d’évolution du dispositif et réflexion sur la maîtrise des coûts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Bourses scolaires</dc:title>
  <dc:creator>LOURY Myriam</dc:creator>
  <cp:lastModifiedBy>LOURY Myriam</cp:lastModifiedBy>
  <cp:revision>46</cp:revision>
  <dcterms:created xsi:type="dcterms:W3CDTF">2025-03-06T14:20:10Z</dcterms:created>
  <dcterms:modified xsi:type="dcterms:W3CDTF">2025-03-10T10:54:56Z</dcterms:modified>
</cp:coreProperties>
</file>