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67" r:id="rId3"/>
    <p:sldId id="257" r:id="rId4"/>
    <p:sldId id="258" r:id="rId5"/>
    <p:sldId id="259" r:id="rId6"/>
    <p:sldId id="260" r:id="rId7"/>
    <p:sldId id="262" r:id="rId8"/>
    <p:sldId id="264" r:id="rId9"/>
    <p:sldId id="268" r:id="rId10"/>
    <p:sldId id="263" r:id="rId11"/>
    <p:sldId id="265" r:id="rId12"/>
    <p:sldId id="266" r:id="rId13"/>
    <p:sldId id="269" r:id="rId1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CHERER-EFFOSSE Claudia" initials="SEC" lastIdx="9" clrIdx="0">
    <p:extLst>
      <p:ext uri="{19B8F6BF-5375-455C-9EA6-DF929625EA0E}">
        <p15:presenceInfo xmlns:p15="http://schemas.microsoft.com/office/powerpoint/2012/main" userId="S-1-5-21-1370178198-801778805-402442831-18542" providerId="AD"/>
      </p:ext>
    </p:extLst>
  </p:cmAuthor>
  <p:cmAuthor id="2" name="LOURY Myriam" initials="LM" lastIdx="10" clrIdx="1">
    <p:extLst>
      <p:ext uri="{19B8F6BF-5375-455C-9EA6-DF929625EA0E}">
        <p15:presenceInfo xmlns:p15="http://schemas.microsoft.com/office/powerpoint/2012/main" userId="S-1-5-21-1370178198-801778805-402442831-55204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8FD4443E-F989-4FC4-A0C8-D5A2AF1F390B}" styleName="Style foncé 1 - Accentuation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4C1A8A3-306A-4EB7-A6B1-4F7E0EB9C5D6}" styleName="Style moyen 3 - Accentuation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B301B821-A1FF-4177-AEE7-76D212191A09}" styleName="Style moyen 1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Style moyen 4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5" d="100"/>
          <a:sy n="105" d="100"/>
        </p:scale>
        <p:origin x="132"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Classeur3"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peterz\AppData\Local\Microsoft\Windows\INetCache\Content.Outlook\IH069TTD\BOURSES%20AESH%20HISTO.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r-FR" sz="1800" b="0" i="0" u="none" strike="noStrike" kern="1200" spc="0" baseline="0" dirty="0">
                <a:solidFill>
                  <a:sysClr val="windowText" lastClr="000000">
                    <a:lumMod val="65000"/>
                    <a:lumOff val="35000"/>
                  </a:sysClr>
                </a:solidFill>
                <a:effectLst/>
                <a:latin typeface="+mn-lt"/>
                <a:ea typeface="+mn-ea"/>
                <a:cs typeface="+mn-cs"/>
              </a:rPr>
              <a:t>Montant en euros </a:t>
            </a:r>
            <a:r>
              <a:rPr lang="fr-FR" sz="1800" b="0" i="0" baseline="0" dirty="0">
                <a:effectLst/>
              </a:rPr>
              <a:t>accordé pour l’aide AESH</a:t>
            </a:r>
            <a:endParaRPr lang="fr-FR" dirty="0">
              <a:effectLst/>
            </a:endParaRPr>
          </a:p>
        </c:rich>
      </c:tx>
      <c:layout>
        <c:manualLayout>
          <c:xMode val="edge"/>
          <c:yMode val="edge"/>
          <c:x val="0.2367027560463657"/>
          <c:y val="2.7777700637334344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manualLayout>
          <c:layoutTarget val="inner"/>
          <c:xMode val="edge"/>
          <c:yMode val="edge"/>
          <c:x val="0.14677559055118111"/>
          <c:y val="0.19432888597258677"/>
          <c:w val="0.82822440944881892"/>
          <c:h val="0.58236913094196563"/>
        </c:manualLayout>
      </c:layout>
      <c:barChart>
        <c:barDir val="col"/>
        <c:grouping val="clustered"/>
        <c:varyColors val="0"/>
        <c:ser>
          <c:idx val="0"/>
          <c:order val="0"/>
          <c:tx>
            <c:strRef>
              <c:f>Feuil1!$C$4</c:f>
              <c:strCache>
                <c:ptCount val="1"/>
                <c:pt idx="0">
                  <c:v>Mnt_Accordé EUR</c:v>
                </c:pt>
              </c:strCache>
            </c:strRef>
          </c:tx>
          <c:spPr>
            <a:solidFill>
              <a:srgbClr val="00B0F0"/>
            </a:solidFill>
            <a:ln>
              <a:solidFill>
                <a:schemeClr val="accent5">
                  <a:lumMod val="60000"/>
                  <a:lumOff val="40000"/>
                </a:schemeClr>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Feuil1!$B$5:$B$13</c:f>
              <c:strCache>
                <c:ptCount val="9"/>
                <c:pt idx="0">
                  <c:v>2015/2016</c:v>
                </c:pt>
                <c:pt idx="1">
                  <c:v>2016/2017</c:v>
                </c:pt>
                <c:pt idx="2">
                  <c:v>2017/2018</c:v>
                </c:pt>
                <c:pt idx="3">
                  <c:v>2018/2019</c:v>
                </c:pt>
                <c:pt idx="4">
                  <c:v>2019/2020</c:v>
                </c:pt>
                <c:pt idx="5">
                  <c:v>2020/2021</c:v>
                </c:pt>
                <c:pt idx="6">
                  <c:v>2021/2022</c:v>
                </c:pt>
                <c:pt idx="7">
                  <c:v>2022/2023</c:v>
                </c:pt>
                <c:pt idx="8">
                  <c:v>2023/2024</c:v>
                </c:pt>
              </c:strCache>
            </c:strRef>
          </c:cat>
          <c:val>
            <c:numRef>
              <c:f>Feuil1!$C$5:$C$13</c:f>
              <c:numCache>
                <c:formatCode>#,##0</c:formatCode>
                <c:ptCount val="9"/>
                <c:pt idx="0">
                  <c:v>157228.53</c:v>
                </c:pt>
                <c:pt idx="1">
                  <c:v>217944.8</c:v>
                </c:pt>
                <c:pt idx="2">
                  <c:v>268790.02999999997</c:v>
                </c:pt>
                <c:pt idx="3">
                  <c:v>352038.38</c:v>
                </c:pt>
                <c:pt idx="4">
                  <c:v>445759.83</c:v>
                </c:pt>
                <c:pt idx="5">
                  <c:v>462216.4</c:v>
                </c:pt>
                <c:pt idx="6">
                  <c:v>406668.93000000005</c:v>
                </c:pt>
                <c:pt idx="7">
                  <c:v>1645622</c:v>
                </c:pt>
                <c:pt idx="8">
                  <c:v>2331058</c:v>
                </c:pt>
              </c:numCache>
            </c:numRef>
          </c:val>
          <c:extLst>
            <c:ext xmlns:c16="http://schemas.microsoft.com/office/drawing/2014/chart" uri="{C3380CC4-5D6E-409C-BE32-E72D297353CC}">
              <c16:uniqueId val="{00000001-E09A-44CA-A2BD-634FA508D4EF}"/>
            </c:ext>
          </c:extLst>
        </c:ser>
        <c:dLbls>
          <c:showLegendKey val="0"/>
          <c:showVal val="0"/>
          <c:showCatName val="0"/>
          <c:showSerName val="0"/>
          <c:showPercent val="0"/>
          <c:showBubbleSize val="0"/>
        </c:dLbls>
        <c:gapWidth val="219"/>
        <c:overlap val="-27"/>
        <c:axId val="243623312"/>
        <c:axId val="243623728"/>
      </c:barChart>
      <c:catAx>
        <c:axId val="243623312"/>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243623728"/>
        <c:crosses val="autoZero"/>
        <c:auto val="1"/>
        <c:lblAlgn val="ctr"/>
        <c:lblOffset val="100"/>
        <c:noMultiLvlLbl val="0"/>
      </c:catAx>
      <c:valAx>
        <c:axId val="24362372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24362331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r-FR"/>
              <a:t>Nombre</a:t>
            </a:r>
            <a:r>
              <a:rPr lang="fr-FR" baseline="0"/>
              <a:t> </a:t>
            </a:r>
            <a:r>
              <a:rPr lang="fr-FR"/>
              <a:t>Aide AESH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barChart>
        <c:barDir val="col"/>
        <c:grouping val="clustered"/>
        <c:varyColors val="0"/>
        <c:ser>
          <c:idx val="0"/>
          <c:order val="0"/>
          <c:tx>
            <c:strRef>
              <c:f>Feuil3!$C$2</c:f>
              <c:strCache>
                <c:ptCount val="1"/>
                <c:pt idx="0">
                  <c:v>Nb Aide AESH </c:v>
                </c:pt>
              </c:strCache>
            </c:strRef>
          </c:tx>
          <c:spPr>
            <a:solidFill>
              <a:srgbClr val="7030A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Feuil3!$B$3:$B$11</c:f>
              <c:strCache>
                <c:ptCount val="9"/>
                <c:pt idx="0">
                  <c:v>2015/2016</c:v>
                </c:pt>
                <c:pt idx="1">
                  <c:v>2016/2017</c:v>
                </c:pt>
                <c:pt idx="2">
                  <c:v>2017/2018</c:v>
                </c:pt>
                <c:pt idx="3">
                  <c:v>2018/2019</c:v>
                </c:pt>
                <c:pt idx="4">
                  <c:v>2019/2020</c:v>
                </c:pt>
                <c:pt idx="5">
                  <c:v>2020/2021</c:v>
                </c:pt>
                <c:pt idx="6">
                  <c:v>2021/2022</c:v>
                </c:pt>
                <c:pt idx="7">
                  <c:v>2022/2023</c:v>
                </c:pt>
                <c:pt idx="8">
                  <c:v>2023/2024</c:v>
                </c:pt>
              </c:strCache>
            </c:strRef>
          </c:cat>
          <c:val>
            <c:numRef>
              <c:f>Feuil3!$C$3:$C$11</c:f>
              <c:numCache>
                <c:formatCode>0</c:formatCode>
                <c:ptCount val="9"/>
                <c:pt idx="0">
                  <c:v>69</c:v>
                </c:pt>
                <c:pt idx="1">
                  <c:v>80</c:v>
                </c:pt>
                <c:pt idx="2">
                  <c:v>85</c:v>
                </c:pt>
                <c:pt idx="3">
                  <c:v>100</c:v>
                </c:pt>
                <c:pt idx="4">
                  <c:v>112</c:v>
                </c:pt>
                <c:pt idx="5">
                  <c:v>116</c:v>
                </c:pt>
                <c:pt idx="6">
                  <c:v>79</c:v>
                </c:pt>
                <c:pt idx="7">
                  <c:v>300</c:v>
                </c:pt>
                <c:pt idx="8" formatCode="#,##0">
                  <c:v>474</c:v>
                </c:pt>
              </c:numCache>
            </c:numRef>
          </c:val>
          <c:extLst>
            <c:ext xmlns:c16="http://schemas.microsoft.com/office/drawing/2014/chart" uri="{C3380CC4-5D6E-409C-BE32-E72D297353CC}">
              <c16:uniqueId val="{00000001-99D4-4786-B36F-BC85A2B60301}"/>
            </c:ext>
          </c:extLst>
        </c:ser>
        <c:dLbls>
          <c:showLegendKey val="0"/>
          <c:showVal val="0"/>
          <c:showCatName val="0"/>
          <c:showSerName val="0"/>
          <c:showPercent val="0"/>
          <c:showBubbleSize val="0"/>
        </c:dLbls>
        <c:gapWidth val="219"/>
        <c:overlap val="-27"/>
        <c:axId val="758390272"/>
        <c:axId val="758394848"/>
      </c:barChart>
      <c:catAx>
        <c:axId val="7583902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758394848"/>
        <c:crosses val="autoZero"/>
        <c:auto val="1"/>
        <c:lblAlgn val="ctr"/>
        <c:lblOffset val="100"/>
        <c:noMultiLvlLbl val="0"/>
      </c:catAx>
      <c:valAx>
        <c:axId val="75839484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75839027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0E7D07-32F9-4DA8-9A92-B78A2EE6AF6F}" type="datetimeFigureOut">
              <a:rPr lang="fr-FR" smtClean="0"/>
              <a:t>10/03/2025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78AA0D-5367-4D40-9FE5-FA26AF737B7D}" type="slidenum">
              <a:rPr lang="fr-FR" smtClean="0"/>
              <a:t>‹N°›</a:t>
            </a:fld>
            <a:endParaRPr lang="fr-FR"/>
          </a:p>
        </p:txBody>
      </p:sp>
    </p:spTree>
    <p:extLst>
      <p:ext uri="{BB962C8B-B14F-4D97-AF65-F5344CB8AC3E}">
        <p14:creationId xmlns:p14="http://schemas.microsoft.com/office/powerpoint/2010/main" val="32835771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48FBDF6-4CE0-47BC-AD35-621FD732F32D}"/>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FA2CE609-A10F-4692-BFDE-37EBBD5123F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A7A9DB1B-728F-495E-BBDD-679170E6D5BD}"/>
              </a:ext>
            </a:extLst>
          </p:cNvPr>
          <p:cNvSpPr>
            <a:spLocks noGrp="1"/>
          </p:cNvSpPr>
          <p:nvPr>
            <p:ph type="dt" sz="half" idx="10"/>
          </p:nvPr>
        </p:nvSpPr>
        <p:spPr/>
        <p:txBody>
          <a:bodyPr/>
          <a:lstStyle/>
          <a:p>
            <a:fld id="{28B6CDF1-314A-4038-AF90-16E5836F8B65}" type="datetime1">
              <a:rPr lang="fr-FR" smtClean="0"/>
              <a:t>10/03/2025</a:t>
            </a:fld>
            <a:endParaRPr lang="fr-FR"/>
          </a:p>
        </p:txBody>
      </p:sp>
      <p:sp>
        <p:nvSpPr>
          <p:cNvPr id="5" name="Espace réservé du pied de page 4">
            <a:extLst>
              <a:ext uri="{FF2B5EF4-FFF2-40B4-BE49-F238E27FC236}">
                <a16:creationId xmlns:a16="http://schemas.microsoft.com/office/drawing/2014/main" id="{9AE362E9-7A8C-44FF-A604-2F44F0ABB19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9EB6AA2-5BCF-4EA9-BBEC-57BBF85DDE24}"/>
              </a:ext>
            </a:extLst>
          </p:cNvPr>
          <p:cNvSpPr>
            <a:spLocks noGrp="1"/>
          </p:cNvSpPr>
          <p:nvPr>
            <p:ph type="sldNum" sz="quarter" idx="12"/>
          </p:nvPr>
        </p:nvSpPr>
        <p:spPr/>
        <p:txBody>
          <a:bodyPr/>
          <a:lstStyle/>
          <a:p>
            <a:fld id="{6E8DD8D1-219C-4F7D-A851-03CC17EFE3EF}" type="slidenum">
              <a:rPr lang="fr-FR" smtClean="0"/>
              <a:t>‹N°›</a:t>
            </a:fld>
            <a:endParaRPr lang="fr-FR"/>
          </a:p>
        </p:txBody>
      </p:sp>
    </p:spTree>
    <p:extLst>
      <p:ext uri="{BB962C8B-B14F-4D97-AF65-F5344CB8AC3E}">
        <p14:creationId xmlns:p14="http://schemas.microsoft.com/office/powerpoint/2010/main" val="2799344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EE639B4-6647-4D90-9018-382E10F01337}"/>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3973CCBE-5069-474D-9A5A-44020F2EBED5}"/>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AEFCEF4-CD78-4B18-9077-CA3DE22D0902}"/>
              </a:ext>
            </a:extLst>
          </p:cNvPr>
          <p:cNvSpPr>
            <a:spLocks noGrp="1"/>
          </p:cNvSpPr>
          <p:nvPr>
            <p:ph type="dt" sz="half" idx="10"/>
          </p:nvPr>
        </p:nvSpPr>
        <p:spPr/>
        <p:txBody>
          <a:bodyPr/>
          <a:lstStyle/>
          <a:p>
            <a:fld id="{D31C6303-39B4-4081-9174-7F3CA4345465}" type="datetime1">
              <a:rPr lang="fr-FR" smtClean="0"/>
              <a:t>10/03/2025</a:t>
            </a:fld>
            <a:endParaRPr lang="fr-FR"/>
          </a:p>
        </p:txBody>
      </p:sp>
      <p:sp>
        <p:nvSpPr>
          <p:cNvPr id="5" name="Espace réservé du pied de page 4">
            <a:extLst>
              <a:ext uri="{FF2B5EF4-FFF2-40B4-BE49-F238E27FC236}">
                <a16:creationId xmlns:a16="http://schemas.microsoft.com/office/drawing/2014/main" id="{7BAC2165-BE92-4D50-B12D-930775B5EBF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84F2163-1BF5-4C63-8CB8-74067B039174}"/>
              </a:ext>
            </a:extLst>
          </p:cNvPr>
          <p:cNvSpPr>
            <a:spLocks noGrp="1"/>
          </p:cNvSpPr>
          <p:nvPr>
            <p:ph type="sldNum" sz="quarter" idx="12"/>
          </p:nvPr>
        </p:nvSpPr>
        <p:spPr/>
        <p:txBody>
          <a:bodyPr/>
          <a:lstStyle/>
          <a:p>
            <a:fld id="{6E8DD8D1-219C-4F7D-A851-03CC17EFE3EF}" type="slidenum">
              <a:rPr lang="fr-FR" smtClean="0"/>
              <a:t>‹N°›</a:t>
            </a:fld>
            <a:endParaRPr lang="fr-FR"/>
          </a:p>
        </p:txBody>
      </p:sp>
    </p:spTree>
    <p:extLst>
      <p:ext uri="{BB962C8B-B14F-4D97-AF65-F5344CB8AC3E}">
        <p14:creationId xmlns:p14="http://schemas.microsoft.com/office/powerpoint/2010/main" val="15259520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5A6C1289-AFAD-40C6-8CB6-5CDE1431A3DE}"/>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E5299D7D-8C5A-4C33-A410-3614EE07EAD3}"/>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5D09F9D-38CC-4C79-A8A7-41584DC3A9EB}"/>
              </a:ext>
            </a:extLst>
          </p:cNvPr>
          <p:cNvSpPr>
            <a:spLocks noGrp="1"/>
          </p:cNvSpPr>
          <p:nvPr>
            <p:ph type="dt" sz="half" idx="10"/>
          </p:nvPr>
        </p:nvSpPr>
        <p:spPr/>
        <p:txBody>
          <a:bodyPr/>
          <a:lstStyle/>
          <a:p>
            <a:fld id="{A73B9431-F323-4364-8641-8725A6F1857F}" type="datetime1">
              <a:rPr lang="fr-FR" smtClean="0"/>
              <a:t>10/03/2025</a:t>
            </a:fld>
            <a:endParaRPr lang="fr-FR"/>
          </a:p>
        </p:txBody>
      </p:sp>
      <p:sp>
        <p:nvSpPr>
          <p:cNvPr id="5" name="Espace réservé du pied de page 4">
            <a:extLst>
              <a:ext uri="{FF2B5EF4-FFF2-40B4-BE49-F238E27FC236}">
                <a16:creationId xmlns:a16="http://schemas.microsoft.com/office/drawing/2014/main" id="{9D3CE4BE-C24B-4C22-839A-72A8B9B8AAD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4FDDC0E-B35B-450F-A3FD-DB5CAE539F3C}"/>
              </a:ext>
            </a:extLst>
          </p:cNvPr>
          <p:cNvSpPr>
            <a:spLocks noGrp="1"/>
          </p:cNvSpPr>
          <p:nvPr>
            <p:ph type="sldNum" sz="quarter" idx="12"/>
          </p:nvPr>
        </p:nvSpPr>
        <p:spPr/>
        <p:txBody>
          <a:bodyPr/>
          <a:lstStyle/>
          <a:p>
            <a:fld id="{6E8DD8D1-219C-4F7D-A851-03CC17EFE3EF}" type="slidenum">
              <a:rPr lang="fr-FR" smtClean="0"/>
              <a:t>‹N°›</a:t>
            </a:fld>
            <a:endParaRPr lang="fr-FR"/>
          </a:p>
        </p:txBody>
      </p:sp>
    </p:spTree>
    <p:extLst>
      <p:ext uri="{BB962C8B-B14F-4D97-AF65-F5344CB8AC3E}">
        <p14:creationId xmlns:p14="http://schemas.microsoft.com/office/powerpoint/2010/main" val="30214834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Diapositive de titre">
    <p:spTree>
      <p:nvGrpSpPr>
        <p:cNvPr id="1" name=""/>
        <p:cNvGrpSpPr/>
        <p:nvPr/>
      </p:nvGrpSpPr>
      <p:grpSpPr>
        <a:xfrm>
          <a:off x="0" y="0"/>
          <a:ext cx="0" cy="0"/>
          <a:chOff x="0" y="0"/>
          <a:chExt cx="0" cy="0"/>
        </a:xfrm>
      </p:grpSpPr>
      <p:cxnSp>
        <p:nvCxnSpPr>
          <p:cNvPr id="9" name="Connecteur droit 8">
            <a:extLst>
              <a:ext uri="{FF2B5EF4-FFF2-40B4-BE49-F238E27FC236}">
                <a16:creationId xmlns:a16="http://schemas.microsoft.com/office/drawing/2014/main" id="{13589346-F143-4666-A692-CD45671CB15B}"/>
              </a:ext>
            </a:extLst>
          </p:cNvPr>
          <p:cNvCxnSpPr/>
          <p:nvPr userDrawn="1"/>
        </p:nvCxnSpPr>
        <p:spPr>
          <a:xfrm flipV="1">
            <a:off x="11194470" y="94073"/>
            <a:ext cx="350982" cy="387927"/>
          </a:xfrm>
          <a:prstGeom prst="line">
            <a:avLst/>
          </a:prstGeom>
          <a:ln w="38100">
            <a:solidFill>
              <a:srgbClr val="293173"/>
            </a:solidFill>
          </a:ln>
        </p:spPr>
        <p:style>
          <a:lnRef idx="1">
            <a:schemeClr val="accent1"/>
          </a:lnRef>
          <a:fillRef idx="0">
            <a:schemeClr val="accent1"/>
          </a:fillRef>
          <a:effectRef idx="0">
            <a:schemeClr val="accent1"/>
          </a:effectRef>
          <a:fontRef idx="minor">
            <a:schemeClr val="tx1"/>
          </a:fontRef>
        </p:style>
      </p:cxnSp>
      <p:cxnSp>
        <p:nvCxnSpPr>
          <p:cNvPr id="10" name="Connecteur droit 9">
            <a:extLst>
              <a:ext uri="{FF2B5EF4-FFF2-40B4-BE49-F238E27FC236}">
                <a16:creationId xmlns:a16="http://schemas.microsoft.com/office/drawing/2014/main" id="{704F6299-0A1B-480C-B953-5F4E406A958A}"/>
              </a:ext>
            </a:extLst>
          </p:cNvPr>
          <p:cNvCxnSpPr/>
          <p:nvPr userDrawn="1"/>
        </p:nvCxnSpPr>
        <p:spPr>
          <a:xfrm flipV="1">
            <a:off x="11346870" y="246473"/>
            <a:ext cx="350982" cy="387927"/>
          </a:xfrm>
          <a:prstGeom prst="line">
            <a:avLst/>
          </a:prstGeom>
          <a:ln w="38100">
            <a:solidFill>
              <a:srgbClr val="7AB1E8"/>
            </a:solidFill>
          </a:ln>
        </p:spPr>
        <p:style>
          <a:lnRef idx="1">
            <a:schemeClr val="accent1"/>
          </a:lnRef>
          <a:fillRef idx="0">
            <a:schemeClr val="accent1"/>
          </a:fillRef>
          <a:effectRef idx="0">
            <a:schemeClr val="accent1"/>
          </a:effectRef>
          <a:fontRef idx="minor">
            <a:schemeClr val="tx1"/>
          </a:fontRef>
        </p:style>
      </p:cxnSp>
      <p:cxnSp>
        <p:nvCxnSpPr>
          <p:cNvPr id="11" name="Connecteur droit 10">
            <a:extLst>
              <a:ext uri="{FF2B5EF4-FFF2-40B4-BE49-F238E27FC236}">
                <a16:creationId xmlns:a16="http://schemas.microsoft.com/office/drawing/2014/main" id="{60FD3F04-106D-47D9-9D0B-C56B381D42E7}"/>
              </a:ext>
            </a:extLst>
          </p:cNvPr>
          <p:cNvCxnSpPr/>
          <p:nvPr userDrawn="1"/>
        </p:nvCxnSpPr>
        <p:spPr>
          <a:xfrm flipV="1">
            <a:off x="11499270" y="398873"/>
            <a:ext cx="350982" cy="387927"/>
          </a:xfrm>
          <a:prstGeom prst="line">
            <a:avLst/>
          </a:prstGeom>
          <a:ln w="38100">
            <a:solidFill>
              <a:srgbClr val="E50712"/>
            </a:solidFill>
          </a:ln>
        </p:spPr>
        <p:style>
          <a:lnRef idx="1">
            <a:schemeClr val="accent1"/>
          </a:lnRef>
          <a:fillRef idx="0">
            <a:schemeClr val="accent1"/>
          </a:fillRef>
          <a:effectRef idx="0">
            <a:schemeClr val="accent1"/>
          </a:effectRef>
          <a:fontRef idx="minor">
            <a:schemeClr val="tx1"/>
          </a:fontRef>
        </p:style>
      </p:cxnSp>
      <p:cxnSp>
        <p:nvCxnSpPr>
          <p:cNvPr id="12" name="Connecteur droit 11">
            <a:extLst>
              <a:ext uri="{FF2B5EF4-FFF2-40B4-BE49-F238E27FC236}">
                <a16:creationId xmlns:a16="http://schemas.microsoft.com/office/drawing/2014/main" id="{BB0FD870-B712-4E20-A396-A2E3EF9E6449}"/>
              </a:ext>
            </a:extLst>
          </p:cNvPr>
          <p:cNvCxnSpPr/>
          <p:nvPr userDrawn="1"/>
        </p:nvCxnSpPr>
        <p:spPr>
          <a:xfrm flipV="1">
            <a:off x="11194470" y="960314"/>
            <a:ext cx="350982" cy="387927"/>
          </a:xfrm>
          <a:prstGeom prst="line">
            <a:avLst/>
          </a:prstGeom>
          <a:ln w="38100">
            <a:solidFill>
              <a:srgbClr val="293173"/>
            </a:solidFill>
          </a:ln>
        </p:spPr>
        <p:style>
          <a:lnRef idx="1">
            <a:schemeClr val="accent1"/>
          </a:lnRef>
          <a:fillRef idx="0">
            <a:schemeClr val="accent1"/>
          </a:fillRef>
          <a:effectRef idx="0">
            <a:schemeClr val="accent1"/>
          </a:effectRef>
          <a:fontRef idx="minor">
            <a:schemeClr val="tx1"/>
          </a:fontRef>
        </p:style>
      </p:cxnSp>
      <p:cxnSp>
        <p:nvCxnSpPr>
          <p:cNvPr id="13" name="Connecteur droit 12">
            <a:extLst>
              <a:ext uri="{FF2B5EF4-FFF2-40B4-BE49-F238E27FC236}">
                <a16:creationId xmlns:a16="http://schemas.microsoft.com/office/drawing/2014/main" id="{A08E5C51-1F90-4FF6-AA38-853BE0D91346}"/>
              </a:ext>
            </a:extLst>
          </p:cNvPr>
          <p:cNvCxnSpPr/>
          <p:nvPr userDrawn="1"/>
        </p:nvCxnSpPr>
        <p:spPr>
          <a:xfrm flipV="1">
            <a:off x="11346870" y="1112714"/>
            <a:ext cx="350982" cy="387927"/>
          </a:xfrm>
          <a:prstGeom prst="line">
            <a:avLst/>
          </a:prstGeom>
          <a:ln w="38100">
            <a:solidFill>
              <a:srgbClr val="7AB1E8"/>
            </a:solidFill>
          </a:ln>
        </p:spPr>
        <p:style>
          <a:lnRef idx="1">
            <a:schemeClr val="accent1"/>
          </a:lnRef>
          <a:fillRef idx="0">
            <a:schemeClr val="accent1"/>
          </a:fillRef>
          <a:effectRef idx="0">
            <a:schemeClr val="accent1"/>
          </a:effectRef>
          <a:fontRef idx="minor">
            <a:schemeClr val="tx1"/>
          </a:fontRef>
        </p:style>
      </p:cxnSp>
      <p:cxnSp>
        <p:nvCxnSpPr>
          <p:cNvPr id="14" name="Connecteur droit 13">
            <a:extLst>
              <a:ext uri="{FF2B5EF4-FFF2-40B4-BE49-F238E27FC236}">
                <a16:creationId xmlns:a16="http://schemas.microsoft.com/office/drawing/2014/main" id="{CBB34F74-F5AC-431F-A314-93201CA0A904}"/>
              </a:ext>
            </a:extLst>
          </p:cNvPr>
          <p:cNvCxnSpPr/>
          <p:nvPr userDrawn="1"/>
        </p:nvCxnSpPr>
        <p:spPr>
          <a:xfrm flipV="1">
            <a:off x="11499270" y="1265114"/>
            <a:ext cx="350982" cy="387927"/>
          </a:xfrm>
          <a:prstGeom prst="line">
            <a:avLst/>
          </a:prstGeom>
          <a:ln w="38100">
            <a:solidFill>
              <a:srgbClr val="E50712"/>
            </a:solidFill>
          </a:ln>
        </p:spPr>
        <p:style>
          <a:lnRef idx="1">
            <a:schemeClr val="accent1"/>
          </a:lnRef>
          <a:fillRef idx="0">
            <a:schemeClr val="accent1"/>
          </a:fillRef>
          <a:effectRef idx="0">
            <a:schemeClr val="accent1"/>
          </a:effectRef>
          <a:fontRef idx="minor">
            <a:schemeClr val="tx1"/>
          </a:fontRef>
        </p:style>
      </p:cxnSp>
      <p:cxnSp>
        <p:nvCxnSpPr>
          <p:cNvPr id="15" name="Connecteur droit 14">
            <a:extLst>
              <a:ext uri="{FF2B5EF4-FFF2-40B4-BE49-F238E27FC236}">
                <a16:creationId xmlns:a16="http://schemas.microsoft.com/office/drawing/2014/main" id="{F242033E-72FB-4629-ACB5-586D68823EEC}"/>
              </a:ext>
            </a:extLst>
          </p:cNvPr>
          <p:cNvCxnSpPr/>
          <p:nvPr userDrawn="1"/>
        </p:nvCxnSpPr>
        <p:spPr>
          <a:xfrm flipV="1">
            <a:off x="11194470" y="1805441"/>
            <a:ext cx="350982" cy="387927"/>
          </a:xfrm>
          <a:prstGeom prst="line">
            <a:avLst/>
          </a:prstGeom>
          <a:ln w="38100">
            <a:solidFill>
              <a:srgbClr val="293173"/>
            </a:solidFill>
          </a:ln>
        </p:spPr>
        <p:style>
          <a:lnRef idx="1">
            <a:schemeClr val="accent1"/>
          </a:lnRef>
          <a:fillRef idx="0">
            <a:schemeClr val="accent1"/>
          </a:fillRef>
          <a:effectRef idx="0">
            <a:schemeClr val="accent1"/>
          </a:effectRef>
          <a:fontRef idx="minor">
            <a:schemeClr val="tx1"/>
          </a:fontRef>
        </p:style>
      </p:cxnSp>
      <p:cxnSp>
        <p:nvCxnSpPr>
          <p:cNvPr id="16" name="Connecteur droit 15">
            <a:extLst>
              <a:ext uri="{FF2B5EF4-FFF2-40B4-BE49-F238E27FC236}">
                <a16:creationId xmlns:a16="http://schemas.microsoft.com/office/drawing/2014/main" id="{168E25EF-1D34-43BC-A05D-C2DDA702AF50}"/>
              </a:ext>
            </a:extLst>
          </p:cNvPr>
          <p:cNvCxnSpPr/>
          <p:nvPr userDrawn="1"/>
        </p:nvCxnSpPr>
        <p:spPr>
          <a:xfrm flipV="1">
            <a:off x="11346870" y="1957841"/>
            <a:ext cx="350982" cy="387927"/>
          </a:xfrm>
          <a:prstGeom prst="line">
            <a:avLst/>
          </a:prstGeom>
          <a:ln w="38100">
            <a:solidFill>
              <a:srgbClr val="7AB1E8"/>
            </a:solidFill>
          </a:ln>
        </p:spPr>
        <p:style>
          <a:lnRef idx="1">
            <a:schemeClr val="accent1"/>
          </a:lnRef>
          <a:fillRef idx="0">
            <a:schemeClr val="accent1"/>
          </a:fillRef>
          <a:effectRef idx="0">
            <a:schemeClr val="accent1"/>
          </a:effectRef>
          <a:fontRef idx="minor">
            <a:schemeClr val="tx1"/>
          </a:fontRef>
        </p:style>
      </p:cxnSp>
      <p:cxnSp>
        <p:nvCxnSpPr>
          <p:cNvPr id="17" name="Connecteur droit 16">
            <a:extLst>
              <a:ext uri="{FF2B5EF4-FFF2-40B4-BE49-F238E27FC236}">
                <a16:creationId xmlns:a16="http://schemas.microsoft.com/office/drawing/2014/main" id="{635F8EAB-D146-40DB-8F99-FC8C500BEF2D}"/>
              </a:ext>
            </a:extLst>
          </p:cNvPr>
          <p:cNvCxnSpPr/>
          <p:nvPr userDrawn="1"/>
        </p:nvCxnSpPr>
        <p:spPr>
          <a:xfrm flipV="1">
            <a:off x="11499270" y="2110241"/>
            <a:ext cx="350982" cy="387927"/>
          </a:xfrm>
          <a:prstGeom prst="line">
            <a:avLst/>
          </a:prstGeom>
          <a:ln w="38100">
            <a:solidFill>
              <a:srgbClr val="E50712"/>
            </a:solidFill>
          </a:ln>
        </p:spPr>
        <p:style>
          <a:lnRef idx="1">
            <a:schemeClr val="accent1"/>
          </a:lnRef>
          <a:fillRef idx="0">
            <a:schemeClr val="accent1"/>
          </a:fillRef>
          <a:effectRef idx="0">
            <a:schemeClr val="accent1"/>
          </a:effectRef>
          <a:fontRef idx="minor">
            <a:schemeClr val="tx1"/>
          </a:fontRef>
        </p:style>
      </p:cxnSp>
      <p:cxnSp>
        <p:nvCxnSpPr>
          <p:cNvPr id="18" name="Connecteur droit 17">
            <a:extLst>
              <a:ext uri="{FF2B5EF4-FFF2-40B4-BE49-F238E27FC236}">
                <a16:creationId xmlns:a16="http://schemas.microsoft.com/office/drawing/2014/main" id="{7ED297B3-059E-4D74-8A32-CF036DEEC97E}"/>
              </a:ext>
            </a:extLst>
          </p:cNvPr>
          <p:cNvCxnSpPr/>
          <p:nvPr userDrawn="1"/>
        </p:nvCxnSpPr>
        <p:spPr>
          <a:xfrm flipV="1">
            <a:off x="11217561" y="2678009"/>
            <a:ext cx="350982" cy="387927"/>
          </a:xfrm>
          <a:prstGeom prst="line">
            <a:avLst/>
          </a:prstGeom>
          <a:ln w="38100">
            <a:solidFill>
              <a:srgbClr val="293173"/>
            </a:solidFill>
          </a:ln>
        </p:spPr>
        <p:style>
          <a:lnRef idx="1">
            <a:schemeClr val="accent1"/>
          </a:lnRef>
          <a:fillRef idx="0">
            <a:schemeClr val="accent1"/>
          </a:fillRef>
          <a:effectRef idx="0">
            <a:schemeClr val="accent1"/>
          </a:effectRef>
          <a:fontRef idx="minor">
            <a:schemeClr val="tx1"/>
          </a:fontRef>
        </p:style>
      </p:cxnSp>
      <p:cxnSp>
        <p:nvCxnSpPr>
          <p:cNvPr id="19" name="Connecteur droit 18">
            <a:extLst>
              <a:ext uri="{FF2B5EF4-FFF2-40B4-BE49-F238E27FC236}">
                <a16:creationId xmlns:a16="http://schemas.microsoft.com/office/drawing/2014/main" id="{516FFE71-BE9C-4E54-96F7-942B0549A05F}"/>
              </a:ext>
            </a:extLst>
          </p:cNvPr>
          <p:cNvCxnSpPr/>
          <p:nvPr userDrawn="1"/>
        </p:nvCxnSpPr>
        <p:spPr>
          <a:xfrm flipV="1">
            <a:off x="11369961" y="2830409"/>
            <a:ext cx="350982" cy="387927"/>
          </a:xfrm>
          <a:prstGeom prst="line">
            <a:avLst/>
          </a:prstGeom>
          <a:ln w="38100">
            <a:solidFill>
              <a:srgbClr val="7AB1E8"/>
            </a:solidFill>
          </a:ln>
        </p:spPr>
        <p:style>
          <a:lnRef idx="1">
            <a:schemeClr val="accent1"/>
          </a:lnRef>
          <a:fillRef idx="0">
            <a:schemeClr val="accent1"/>
          </a:fillRef>
          <a:effectRef idx="0">
            <a:schemeClr val="accent1"/>
          </a:effectRef>
          <a:fontRef idx="minor">
            <a:schemeClr val="tx1"/>
          </a:fontRef>
        </p:style>
      </p:cxnSp>
      <p:cxnSp>
        <p:nvCxnSpPr>
          <p:cNvPr id="20" name="Connecteur droit 19">
            <a:extLst>
              <a:ext uri="{FF2B5EF4-FFF2-40B4-BE49-F238E27FC236}">
                <a16:creationId xmlns:a16="http://schemas.microsoft.com/office/drawing/2014/main" id="{DFFBFAA1-0935-4A0A-B848-75A9F429481B}"/>
              </a:ext>
            </a:extLst>
          </p:cNvPr>
          <p:cNvCxnSpPr/>
          <p:nvPr userDrawn="1"/>
        </p:nvCxnSpPr>
        <p:spPr>
          <a:xfrm flipV="1">
            <a:off x="11522361" y="2982809"/>
            <a:ext cx="350982" cy="387927"/>
          </a:xfrm>
          <a:prstGeom prst="line">
            <a:avLst/>
          </a:prstGeom>
          <a:ln w="38100">
            <a:solidFill>
              <a:srgbClr val="E50712"/>
            </a:solidFill>
          </a:ln>
        </p:spPr>
        <p:style>
          <a:lnRef idx="1">
            <a:schemeClr val="accent1"/>
          </a:lnRef>
          <a:fillRef idx="0">
            <a:schemeClr val="accent1"/>
          </a:fillRef>
          <a:effectRef idx="0">
            <a:schemeClr val="accent1"/>
          </a:effectRef>
          <a:fontRef idx="minor">
            <a:schemeClr val="tx1"/>
          </a:fontRef>
        </p:style>
      </p:cxnSp>
      <p:cxnSp>
        <p:nvCxnSpPr>
          <p:cNvPr id="21" name="Connecteur droit 20">
            <a:extLst>
              <a:ext uri="{FF2B5EF4-FFF2-40B4-BE49-F238E27FC236}">
                <a16:creationId xmlns:a16="http://schemas.microsoft.com/office/drawing/2014/main" id="{DEB1EFB6-E053-4D01-BE46-5F51B900FA93}"/>
              </a:ext>
            </a:extLst>
          </p:cNvPr>
          <p:cNvCxnSpPr/>
          <p:nvPr userDrawn="1"/>
        </p:nvCxnSpPr>
        <p:spPr>
          <a:xfrm flipV="1">
            <a:off x="11217561" y="3544250"/>
            <a:ext cx="350982" cy="387927"/>
          </a:xfrm>
          <a:prstGeom prst="line">
            <a:avLst/>
          </a:prstGeom>
          <a:ln w="38100">
            <a:solidFill>
              <a:srgbClr val="293173"/>
            </a:solidFill>
          </a:ln>
        </p:spPr>
        <p:style>
          <a:lnRef idx="1">
            <a:schemeClr val="accent1"/>
          </a:lnRef>
          <a:fillRef idx="0">
            <a:schemeClr val="accent1"/>
          </a:fillRef>
          <a:effectRef idx="0">
            <a:schemeClr val="accent1"/>
          </a:effectRef>
          <a:fontRef idx="minor">
            <a:schemeClr val="tx1"/>
          </a:fontRef>
        </p:style>
      </p:cxnSp>
      <p:cxnSp>
        <p:nvCxnSpPr>
          <p:cNvPr id="22" name="Connecteur droit 21">
            <a:extLst>
              <a:ext uri="{FF2B5EF4-FFF2-40B4-BE49-F238E27FC236}">
                <a16:creationId xmlns:a16="http://schemas.microsoft.com/office/drawing/2014/main" id="{28E89DB6-6243-4176-8E6F-98C27B8BAB9A}"/>
              </a:ext>
            </a:extLst>
          </p:cNvPr>
          <p:cNvCxnSpPr/>
          <p:nvPr userDrawn="1"/>
        </p:nvCxnSpPr>
        <p:spPr>
          <a:xfrm flipV="1">
            <a:off x="11369961" y="3696650"/>
            <a:ext cx="350982" cy="387927"/>
          </a:xfrm>
          <a:prstGeom prst="line">
            <a:avLst/>
          </a:prstGeom>
          <a:ln w="38100">
            <a:solidFill>
              <a:srgbClr val="7AB1E8"/>
            </a:solidFill>
          </a:ln>
        </p:spPr>
        <p:style>
          <a:lnRef idx="1">
            <a:schemeClr val="accent1"/>
          </a:lnRef>
          <a:fillRef idx="0">
            <a:schemeClr val="accent1"/>
          </a:fillRef>
          <a:effectRef idx="0">
            <a:schemeClr val="accent1"/>
          </a:effectRef>
          <a:fontRef idx="minor">
            <a:schemeClr val="tx1"/>
          </a:fontRef>
        </p:style>
      </p:cxnSp>
      <p:cxnSp>
        <p:nvCxnSpPr>
          <p:cNvPr id="23" name="Connecteur droit 22">
            <a:extLst>
              <a:ext uri="{FF2B5EF4-FFF2-40B4-BE49-F238E27FC236}">
                <a16:creationId xmlns:a16="http://schemas.microsoft.com/office/drawing/2014/main" id="{B1F86F4A-F2F3-4314-802F-D36D18ED3D31}"/>
              </a:ext>
            </a:extLst>
          </p:cNvPr>
          <p:cNvCxnSpPr/>
          <p:nvPr userDrawn="1"/>
        </p:nvCxnSpPr>
        <p:spPr>
          <a:xfrm flipV="1">
            <a:off x="11522361" y="3849050"/>
            <a:ext cx="350982" cy="387927"/>
          </a:xfrm>
          <a:prstGeom prst="line">
            <a:avLst/>
          </a:prstGeom>
          <a:ln w="38100">
            <a:solidFill>
              <a:srgbClr val="E50712"/>
            </a:solidFill>
          </a:ln>
        </p:spPr>
        <p:style>
          <a:lnRef idx="1">
            <a:schemeClr val="accent1"/>
          </a:lnRef>
          <a:fillRef idx="0">
            <a:schemeClr val="accent1"/>
          </a:fillRef>
          <a:effectRef idx="0">
            <a:schemeClr val="accent1"/>
          </a:effectRef>
          <a:fontRef idx="minor">
            <a:schemeClr val="tx1"/>
          </a:fontRef>
        </p:style>
      </p:cxnSp>
      <p:cxnSp>
        <p:nvCxnSpPr>
          <p:cNvPr id="24" name="Connecteur droit 23">
            <a:extLst>
              <a:ext uri="{FF2B5EF4-FFF2-40B4-BE49-F238E27FC236}">
                <a16:creationId xmlns:a16="http://schemas.microsoft.com/office/drawing/2014/main" id="{00285879-5663-4D3D-BF16-38CA88158728}"/>
              </a:ext>
            </a:extLst>
          </p:cNvPr>
          <p:cNvCxnSpPr/>
          <p:nvPr userDrawn="1"/>
        </p:nvCxnSpPr>
        <p:spPr>
          <a:xfrm flipV="1">
            <a:off x="11217561" y="4389377"/>
            <a:ext cx="350982" cy="387927"/>
          </a:xfrm>
          <a:prstGeom prst="line">
            <a:avLst/>
          </a:prstGeom>
          <a:ln w="38100">
            <a:solidFill>
              <a:srgbClr val="293173"/>
            </a:solidFill>
          </a:ln>
        </p:spPr>
        <p:style>
          <a:lnRef idx="1">
            <a:schemeClr val="accent1"/>
          </a:lnRef>
          <a:fillRef idx="0">
            <a:schemeClr val="accent1"/>
          </a:fillRef>
          <a:effectRef idx="0">
            <a:schemeClr val="accent1"/>
          </a:effectRef>
          <a:fontRef idx="minor">
            <a:schemeClr val="tx1"/>
          </a:fontRef>
        </p:style>
      </p:cxnSp>
      <p:cxnSp>
        <p:nvCxnSpPr>
          <p:cNvPr id="25" name="Connecteur droit 24">
            <a:extLst>
              <a:ext uri="{FF2B5EF4-FFF2-40B4-BE49-F238E27FC236}">
                <a16:creationId xmlns:a16="http://schemas.microsoft.com/office/drawing/2014/main" id="{C2D55976-5FF9-486A-BD50-F67379CBC57F}"/>
              </a:ext>
            </a:extLst>
          </p:cNvPr>
          <p:cNvCxnSpPr/>
          <p:nvPr userDrawn="1"/>
        </p:nvCxnSpPr>
        <p:spPr>
          <a:xfrm flipV="1">
            <a:off x="11369961" y="4541777"/>
            <a:ext cx="350982" cy="387927"/>
          </a:xfrm>
          <a:prstGeom prst="line">
            <a:avLst/>
          </a:prstGeom>
          <a:ln w="38100">
            <a:solidFill>
              <a:srgbClr val="7AB1E8"/>
            </a:solidFill>
          </a:ln>
        </p:spPr>
        <p:style>
          <a:lnRef idx="1">
            <a:schemeClr val="accent1"/>
          </a:lnRef>
          <a:fillRef idx="0">
            <a:schemeClr val="accent1"/>
          </a:fillRef>
          <a:effectRef idx="0">
            <a:schemeClr val="accent1"/>
          </a:effectRef>
          <a:fontRef idx="minor">
            <a:schemeClr val="tx1"/>
          </a:fontRef>
        </p:style>
      </p:cxnSp>
      <p:cxnSp>
        <p:nvCxnSpPr>
          <p:cNvPr id="26" name="Connecteur droit 25">
            <a:extLst>
              <a:ext uri="{FF2B5EF4-FFF2-40B4-BE49-F238E27FC236}">
                <a16:creationId xmlns:a16="http://schemas.microsoft.com/office/drawing/2014/main" id="{0627BDA0-B2D7-45FB-8889-C6EC90A2D94D}"/>
              </a:ext>
            </a:extLst>
          </p:cNvPr>
          <p:cNvCxnSpPr/>
          <p:nvPr userDrawn="1"/>
        </p:nvCxnSpPr>
        <p:spPr>
          <a:xfrm flipV="1">
            <a:off x="11522361" y="4694177"/>
            <a:ext cx="350982" cy="387927"/>
          </a:xfrm>
          <a:prstGeom prst="line">
            <a:avLst/>
          </a:prstGeom>
          <a:ln w="38100">
            <a:solidFill>
              <a:srgbClr val="E50712"/>
            </a:solidFill>
          </a:ln>
        </p:spPr>
        <p:style>
          <a:lnRef idx="1">
            <a:schemeClr val="accent1"/>
          </a:lnRef>
          <a:fillRef idx="0">
            <a:schemeClr val="accent1"/>
          </a:fillRef>
          <a:effectRef idx="0">
            <a:schemeClr val="accent1"/>
          </a:effectRef>
          <a:fontRef idx="minor">
            <a:schemeClr val="tx1"/>
          </a:fontRef>
        </p:style>
      </p:cxnSp>
      <p:cxnSp>
        <p:nvCxnSpPr>
          <p:cNvPr id="27" name="Connecteur droit 26">
            <a:extLst>
              <a:ext uri="{FF2B5EF4-FFF2-40B4-BE49-F238E27FC236}">
                <a16:creationId xmlns:a16="http://schemas.microsoft.com/office/drawing/2014/main" id="{EA5E1EB8-EC1C-4F1E-911F-0AD13C1C807F}"/>
              </a:ext>
            </a:extLst>
          </p:cNvPr>
          <p:cNvCxnSpPr/>
          <p:nvPr userDrawn="1"/>
        </p:nvCxnSpPr>
        <p:spPr>
          <a:xfrm flipV="1">
            <a:off x="11194470" y="5231990"/>
            <a:ext cx="350982" cy="387927"/>
          </a:xfrm>
          <a:prstGeom prst="line">
            <a:avLst/>
          </a:prstGeom>
          <a:ln w="38100">
            <a:solidFill>
              <a:srgbClr val="293173"/>
            </a:solidFill>
          </a:ln>
        </p:spPr>
        <p:style>
          <a:lnRef idx="1">
            <a:schemeClr val="accent1"/>
          </a:lnRef>
          <a:fillRef idx="0">
            <a:schemeClr val="accent1"/>
          </a:fillRef>
          <a:effectRef idx="0">
            <a:schemeClr val="accent1"/>
          </a:effectRef>
          <a:fontRef idx="minor">
            <a:schemeClr val="tx1"/>
          </a:fontRef>
        </p:style>
      </p:cxnSp>
      <p:cxnSp>
        <p:nvCxnSpPr>
          <p:cNvPr id="28" name="Connecteur droit 27">
            <a:extLst>
              <a:ext uri="{FF2B5EF4-FFF2-40B4-BE49-F238E27FC236}">
                <a16:creationId xmlns:a16="http://schemas.microsoft.com/office/drawing/2014/main" id="{3AB91A34-4B30-4167-8D7A-FBB32834E4B1}"/>
              </a:ext>
            </a:extLst>
          </p:cNvPr>
          <p:cNvCxnSpPr/>
          <p:nvPr userDrawn="1"/>
        </p:nvCxnSpPr>
        <p:spPr>
          <a:xfrm flipV="1">
            <a:off x="11346870" y="5384390"/>
            <a:ext cx="350982" cy="387927"/>
          </a:xfrm>
          <a:prstGeom prst="line">
            <a:avLst/>
          </a:prstGeom>
          <a:ln w="38100">
            <a:solidFill>
              <a:srgbClr val="7AB1E8"/>
            </a:solidFill>
          </a:ln>
        </p:spPr>
        <p:style>
          <a:lnRef idx="1">
            <a:schemeClr val="accent1"/>
          </a:lnRef>
          <a:fillRef idx="0">
            <a:schemeClr val="accent1"/>
          </a:fillRef>
          <a:effectRef idx="0">
            <a:schemeClr val="accent1"/>
          </a:effectRef>
          <a:fontRef idx="minor">
            <a:schemeClr val="tx1"/>
          </a:fontRef>
        </p:style>
      </p:cxnSp>
      <p:cxnSp>
        <p:nvCxnSpPr>
          <p:cNvPr id="29" name="Connecteur droit 28">
            <a:extLst>
              <a:ext uri="{FF2B5EF4-FFF2-40B4-BE49-F238E27FC236}">
                <a16:creationId xmlns:a16="http://schemas.microsoft.com/office/drawing/2014/main" id="{B4B9D733-4681-4096-A1DD-7EAA05CD5DB5}"/>
              </a:ext>
            </a:extLst>
          </p:cNvPr>
          <p:cNvCxnSpPr/>
          <p:nvPr userDrawn="1"/>
        </p:nvCxnSpPr>
        <p:spPr>
          <a:xfrm flipV="1">
            <a:off x="11499270" y="5536790"/>
            <a:ext cx="350982" cy="387927"/>
          </a:xfrm>
          <a:prstGeom prst="line">
            <a:avLst/>
          </a:prstGeom>
          <a:ln w="38100">
            <a:solidFill>
              <a:srgbClr val="E50712"/>
            </a:solidFill>
          </a:ln>
        </p:spPr>
        <p:style>
          <a:lnRef idx="1">
            <a:schemeClr val="accent1"/>
          </a:lnRef>
          <a:fillRef idx="0">
            <a:schemeClr val="accent1"/>
          </a:fillRef>
          <a:effectRef idx="0">
            <a:schemeClr val="accent1"/>
          </a:effectRef>
          <a:fontRef idx="minor">
            <a:schemeClr val="tx1"/>
          </a:fontRef>
        </p:style>
      </p:cxnSp>
      <p:cxnSp>
        <p:nvCxnSpPr>
          <p:cNvPr id="30" name="Connecteur droit 29">
            <a:extLst>
              <a:ext uri="{FF2B5EF4-FFF2-40B4-BE49-F238E27FC236}">
                <a16:creationId xmlns:a16="http://schemas.microsoft.com/office/drawing/2014/main" id="{90C80A44-6EB0-4757-8A29-981553CAD66E}"/>
              </a:ext>
            </a:extLst>
          </p:cNvPr>
          <p:cNvCxnSpPr/>
          <p:nvPr userDrawn="1"/>
        </p:nvCxnSpPr>
        <p:spPr>
          <a:xfrm flipV="1">
            <a:off x="11194470" y="6098231"/>
            <a:ext cx="350982" cy="387927"/>
          </a:xfrm>
          <a:prstGeom prst="line">
            <a:avLst/>
          </a:prstGeom>
          <a:ln w="38100">
            <a:solidFill>
              <a:srgbClr val="293173"/>
            </a:solidFill>
          </a:ln>
        </p:spPr>
        <p:style>
          <a:lnRef idx="1">
            <a:schemeClr val="accent1"/>
          </a:lnRef>
          <a:fillRef idx="0">
            <a:schemeClr val="accent1"/>
          </a:fillRef>
          <a:effectRef idx="0">
            <a:schemeClr val="accent1"/>
          </a:effectRef>
          <a:fontRef idx="minor">
            <a:schemeClr val="tx1"/>
          </a:fontRef>
        </p:style>
      </p:cxnSp>
      <p:cxnSp>
        <p:nvCxnSpPr>
          <p:cNvPr id="31" name="Connecteur droit 30">
            <a:extLst>
              <a:ext uri="{FF2B5EF4-FFF2-40B4-BE49-F238E27FC236}">
                <a16:creationId xmlns:a16="http://schemas.microsoft.com/office/drawing/2014/main" id="{3D30A075-B587-4EA9-B9BE-3995FAF48ECC}"/>
              </a:ext>
            </a:extLst>
          </p:cNvPr>
          <p:cNvCxnSpPr/>
          <p:nvPr userDrawn="1"/>
        </p:nvCxnSpPr>
        <p:spPr>
          <a:xfrm flipV="1">
            <a:off x="11346870" y="6250631"/>
            <a:ext cx="350982" cy="387927"/>
          </a:xfrm>
          <a:prstGeom prst="line">
            <a:avLst/>
          </a:prstGeom>
          <a:ln w="38100">
            <a:solidFill>
              <a:srgbClr val="7AB1E8"/>
            </a:solidFill>
          </a:ln>
        </p:spPr>
        <p:style>
          <a:lnRef idx="1">
            <a:schemeClr val="accent1"/>
          </a:lnRef>
          <a:fillRef idx="0">
            <a:schemeClr val="accent1"/>
          </a:fillRef>
          <a:effectRef idx="0">
            <a:schemeClr val="accent1"/>
          </a:effectRef>
          <a:fontRef idx="minor">
            <a:schemeClr val="tx1"/>
          </a:fontRef>
        </p:style>
      </p:cxnSp>
      <p:cxnSp>
        <p:nvCxnSpPr>
          <p:cNvPr id="32" name="Connecteur droit 31">
            <a:extLst>
              <a:ext uri="{FF2B5EF4-FFF2-40B4-BE49-F238E27FC236}">
                <a16:creationId xmlns:a16="http://schemas.microsoft.com/office/drawing/2014/main" id="{04E29EFB-C519-4446-A18A-0B56C6403327}"/>
              </a:ext>
            </a:extLst>
          </p:cNvPr>
          <p:cNvCxnSpPr/>
          <p:nvPr userDrawn="1"/>
        </p:nvCxnSpPr>
        <p:spPr>
          <a:xfrm flipV="1">
            <a:off x="11499270" y="6403031"/>
            <a:ext cx="350982" cy="387927"/>
          </a:xfrm>
          <a:prstGeom prst="line">
            <a:avLst/>
          </a:prstGeom>
          <a:ln w="38100">
            <a:solidFill>
              <a:srgbClr val="E50712"/>
            </a:solidFill>
          </a:ln>
        </p:spPr>
        <p:style>
          <a:lnRef idx="1">
            <a:schemeClr val="accent1"/>
          </a:lnRef>
          <a:fillRef idx="0">
            <a:schemeClr val="accent1"/>
          </a:fillRef>
          <a:effectRef idx="0">
            <a:schemeClr val="accent1"/>
          </a:effectRef>
          <a:fontRef idx="minor">
            <a:schemeClr val="tx1"/>
          </a:fontRef>
        </p:style>
      </p:cxnSp>
      <p:pic>
        <p:nvPicPr>
          <p:cNvPr id="2" name="Picture 2" descr="WhatsApp Image 2025-02-27 at 11.14.25.jpeg">
            <a:extLst>
              <a:ext uri="{FF2B5EF4-FFF2-40B4-BE49-F238E27FC236}">
                <a16:creationId xmlns:a16="http://schemas.microsoft.com/office/drawing/2014/main" id="{1E627AEE-4EDE-323D-C860-4718A8E3D8FF}"/>
              </a:ext>
            </a:extLst>
          </p:cNvPr>
          <p:cNvPicPr>
            <a:picLocks noChangeAspect="1"/>
          </p:cNvPicPr>
          <p:nvPr userDrawn="1"/>
        </p:nvPicPr>
        <p:blipFill>
          <a:blip r:embed="rId2"/>
          <a:stretch>
            <a:fillRect/>
          </a:stretch>
        </p:blipFill>
        <p:spPr>
          <a:xfrm>
            <a:off x="623457" y="607426"/>
            <a:ext cx="10156249" cy="5712890"/>
          </a:xfrm>
          <a:prstGeom prst="rect">
            <a:avLst/>
          </a:prstGeom>
        </p:spPr>
      </p:pic>
    </p:spTree>
    <p:extLst>
      <p:ext uri="{BB962C8B-B14F-4D97-AF65-F5344CB8AC3E}">
        <p14:creationId xmlns:p14="http://schemas.microsoft.com/office/powerpoint/2010/main" val="1122428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38F3CCA-75B6-409B-BD27-8D56C88F09AB}"/>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CF9A0212-93D9-4F44-9B85-A5C67C2D6A67}"/>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1D2E657-166B-4EE1-9923-42C1C199F851}"/>
              </a:ext>
            </a:extLst>
          </p:cNvPr>
          <p:cNvSpPr>
            <a:spLocks noGrp="1"/>
          </p:cNvSpPr>
          <p:nvPr>
            <p:ph type="dt" sz="half" idx="10"/>
          </p:nvPr>
        </p:nvSpPr>
        <p:spPr/>
        <p:txBody>
          <a:bodyPr/>
          <a:lstStyle/>
          <a:p>
            <a:fld id="{1E40CAAD-EEE7-4157-8CEA-4549F8DE131E}" type="datetime1">
              <a:rPr lang="fr-FR" smtClean="0"/>
              <a:t>10/03/2025</a:t>
            </a:fld>
            <a:endParaRPr lang="fr-FR"/>
          </a:p>
        </p:txBody>
      </p:sp>
      <p:sp>
        <p:nvSpPr>
          <p:cNvPr id="5" name="Espace réservé du pied de page 4">
            <a:extLst>
              <a:ext uri="{FF2B5EF4-FFF2-40B4-BE49-F238E27FC236}">
                <a16:creationId xmlns:a16="http://schemas.microsoft.com/office/drawing/2014/main" id="{9E90C4DE-BC60-4A1E-B121-62F6CD8CC5A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4371F1E-4194-4C47-9A29-7933FFEE23D9}"/>
              </a:ext>
            </a:extLst>
          </p:cNvPr>
          <p:cNvSpPr>
            <a:spLocks noGrp="1"/>
          </p:cNvSpPr>
          <p:nvPr>
            <p:ph type="sldNum" sz="quarter" idx="12"/>
          </p:nvPr>
        </p:nvSpPr>
        <p:spPr/>
        <p:txBody>
          <a:bodyPr/>
          <a:lstStyle/>
          <a:p>
            <a:fld id="{6E8DD8D1-219C-4F7D-A851-03CC17EFE3EF}" type="slidenum">
              <a:rPr lang="fr-FR" smtClean="0"/>
              <a:t>‹N°›</a:t>
            </a:fld>
            <a:endParaRPr lang="fr-FR"/>
          </a:p>
        </p:txBody>
      </p:sp>
    </p:spTree>
    <p:extLst>
      <p:ext uri="{BB962C8B-B14F-4D97-AF65-F5344CB8AC3E}">
        <p14:creationId xmlns:p14="http://schemas.microsoft.com/office/powerpoint/2010/main" val="31042976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E7598B7-87FC-4C33-ADDC-C35817AA1D53}"/>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246CEEBE-9465-418E-B8FD-C43E07BC118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47CC56D4-FD7E-4073-973D-9C0229B5C430}"/>
              </a:ext>
            </a:extLst>
          </p:cNvPr>
          <p:cNvSpPr>
            <a:spLocks noGrp="1"/>
          </p:cNvSpPr>
          <p:nvPr>
            <p:ph type="dt" sz="half" idx="10"/>
          </p:nvPr>
        </p:nvSpPr>
        <p:spPr/>
        <p:txBody>
          <a:bodyPr/>
          <a:lstStyle/>
          <a:p>
            <a:fld id="{40158006-B8A6-4C8E-8013-6B7C822CFDB1}" type="datetime1">
              <a:rPr lang="fr-FR" smtClean="0"/>
              <a:t>10/03/2025</a:t>
            </a:fld>
            <a:endParaRPr lang="fr-FR"/>
          </a:p>
        </p:txBody>
      </p:sp>
      <p:sp>
        <p:nvSpPr>
          <p:cNvPr id="5" name="Espace réservé du pied de page 4">
            <a:extLst>
              <a:ext uri="{FF2B5EF4-FFF2-40B4-BE49-F238E27FC236}">
                <a16:creationId xmlns:a16="http://schemas.microsoft.com/office/drawing/2014/main" id="{29AA38E8-FB3E-4B71-A74A-07BAAE75993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F460F66-B62D-4131-B7B4-9975CB3704D2}"/>
              </a:ext>
            </a:extLst>
          </p:cNvPr>
          <p:cNvSpPr>
            <a:spLocks noGrp="1"/>
          </p:cNvSpPr>
          <p:nvPr>
            <p:ph type="sldNum" sz="quarter" idx="12"/>
          </p:nvPr>
        </p:nvSpPr>
        <p:spPr/>
        <p:txBody>
          <a:bodyPr/>
          <a:lstStyle/>
          <a:p>
            <a:fld id="{6E8DD8D1-219C-4F7D-A851-03CC17EFE3EF}" type="slidenum">
              <a:rPr lang="fr-FR" smtClean="0"/>
              <a:t>‹N°›</a:t>
            </a:fld>
            <a:endParaRPr lang="fr-FR"/>
          </a:p>
        </p:txBody>
      </p:sp>
    </p:spTree>
    <p:extLst>
      <p:ext uri="{BB962C8B-B14F-4D97-AF65-F5344CB8AC3E}">
        <p14:creationId xmlns:p14="http://schemas.microsoft.com/office/powerpoint/2010/main" val="1351102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7D4159C-F61C-4AE2-BDCE-B7F0A995F555}"/>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18A8BE03-0B54-4A4A-8F34-B535ECD36C05}"/>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675AAC6A-C510-4964-AB61-573A935EBD18}"/>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A266A24A-E9A5-40F8-B227-887B46BE0E27}"/>
              </a:ext>
            </a:extLst>
          </p:cNvPr>
          <p:cNvSpPr>
            <a:spLocks noGrp="1"/>
          </p:cNvSpPr>
          <p:nvPr>
            <p:ph type="dt" sz="half" idx="10"/>
          </p:nvPr>
        </p:nvSpPr>
        <p:spPr/>
        <p:txBody>
          <a:bodyPr/>
          <a:lstStyle/>
          <a:p>
            <a:fld id="{12A2D651-3C64-4365-AFBF-F5E0C0B9CF38}" type="datetime1">
              <a:rPr lang="fr-FR" smtClean="0"/>
              <a:t>10/03/2025</a:t>
            </a:fld>
            <a:endParaRPr lang="fr-FR"/>
          </a:p>
        </p:txBody>
      </p:sp>
      <p:sp>
        <p:nvSpPr>
          <p:cNvPr id="6" name="Espace réservé du pied de page 5">
            <a:extLst>
              <a:ext uri="{FF2B5EF4-FFF2-40B4-BE49-F238E27FC236}">
                <a16:creationId xmlns:a16="http://schemas.microsoft.com/office/drawing/2014/main" id="{24C26004-CF8A-46A0-B357-C0C04FA2971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1AA65B1-F382-4B2E-B1AF-98A6447BB8DF}"/>
              </a:ext>
            </a:extLst>
          </p:cNvPr>
          <p:cNvSpPr>
            <a:spLocks noGrp="1"/>
          </p:cNvSpPr>
          <p:nvPr>
            <p:ph type="sldNum" sz="quarter" idx="12"/>
          </p:nvPr>
        </p:nvSpPr>
        <p:spPr/>
        <p:txBody>
          <a:bodyPr/>
          <a:lstStyle/>
          <a:p>
            <a:fld id="{6E8DD8D1-219C-4F7D-A851-03CC17EFE3EF}" type="slidenum">
              <a:rPr lang="fr-FR" smtClean="0"/>
              <a:t>‹N°›</a:t>
            </a:fld>
            <a:endParaRPr lang="fr-FR"/>
          </a:p>
        </p:txBody>
      </p:sp>
    </p:spTree>
    <p:extLst>
      <p:ext uri="{BB962C8B-B14F-4D97-AF65-F5344CB8AC3E}">
        <p14:creationId xmlns:p14="http://schemas.microsoft.com/office/powerpoint/2010/main" val="4137163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14BA751-3CB8-4201-BDBB-22A9E1443A49}"/>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3B162293-37E6-4E19-BE31-FE5F52D8B55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52F18B92-1870-4BBA-8B04-8EC870366884}"/>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C6B4C22C-8A18-48A6-BD50-F2BDCB265D8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E46FAD7D-0AF9-46BE-BD1D-00D992ED8EC5}"/>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9362A69A-DDBA-499E-9383-2AB5BFE4AA50}"/>
              </a:ext>
            </a:extLst>
          </p:cNvPr>
          <p:cNvSpPr>
            <a:spLocks noGrp="1"/>
          </p:cNvSpPr>
          <p:nvPr>
            <p:ph type="dt" sz="half" idx="10"/>
          </p:nvPr>
        </p:nvSpPr>
        <p:spPr/>
        <p:txBody>
          <a:bodyPr/>
          <a:lstStyle/>
          <a:p>
            <a:fld id="{9BC5EC9A-6273-4CDF-9C34-AE9781CE83C2}" type="datetime1">
              <a:rPr lang="fr-FR" smtClean="0"/>
              <a:t>10/03/2025</a:t>
            </a:fld>
            <a:endParaRPr lang="fr-FR"/>
          </a:p>
        </p:txBody>
      </p:sp>
      <p:sp>
        <p:nvSpPr>
          <p:cNvPr id="8" name="Espace réservé du pied de page 7">
            <a:extLst>
              <a:ext uri="{FF2B5EF4-FFF2-40B4-BE49-F238E27FC236}">
                <a16:creationId xmlns:a16="http://schemas.microsoft.com/office/drawing/2014/main" id="{23231B53-5B85-4E58-B69A-3F7A8046DA12}"/>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C488278F-E2E9-46A9-B535-BCD773262F61}"/>
              </a:ext>
            </a:extLst>
          </p:cNvPr>
          <p:cNvSpPr>
            <a:spLocks noGrp="1"/>
          </p:cNvSpPr>
          <p:nvPr>
            <p:ph type="sldNum" sz="quarter" idx="12"/>
          </p:nvPr>
        </p:nvSpPr>
        <p:spPr/>
        <p:txBody>
          <a:bodyPr/>
          <a:lstStyle/>
          <a:p>
            <a:fld id="{6E8DD8D1-219C-4F7D-A851-03CC17EFE3EF}" type="slidenum">
              <a:rPr lang="fr-FR" smtClean="0"/>
              <a:t>‹N°›</a:t>
            </a:fld>
            <a:endParaRPr lang="fr-FR"/>
          </a:p>
        </p:txBody>
      </p:sp>
    </p:spTree>
    <p:extLst>
      <p:ext uri="{BB962C8B-B14F-4D97-AF65-F5344CB8AC3E}">
        <p14:creationId xmlns:p14="http://schemas.microsoft.com/office/powerpoint/2010/main" val="2282030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5D913F8-9C4B-45CF-980A-86637DF2A59C}"/>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DB6A3738-B2E0-454A-9770-E91854147A02}"/>
              </a:ext>
            </a:extLst>
          </p:cNvPr>
          <p:cNvSpPr>
            <a:spLocks noGrp="1"/>
          </p:cNvSpPr>
          <p:nvPr>
            <p:ph type="dt" sz="half" idx="10"/>
          </p:nvPr>
        </p:nvSpPr>
        <p:spPr/>
        <p:txBody>
          <a:bodyPr/>
          <a:lstStyle/>
          <a:p>
            <a:fld id="{4E436732-F5D0-4ADD-8BFF-617919CEAAF0}" type="datetime1">
              <a:rPr lang="fr-FR" smtClean="0"/>
              <a:t>10/03/2025</a:t>
            </a:fld>
            <a:endParaRPr lang="fr-FR"/>
          </a:p>
        </p:txBody>
      </p:sp>
      <p:sp>
        <p:nvSpPr>
          <p:cNvPr id="4" name="Espace réservé du pied de page 3">
            <a:extLst>
              <a:ext uri="{FF2B5EF4-FFF2-40B4-BE49-F238E27FC236}">
                <a16:creationId xmlns:a16="http://schemas.microsoft.com/office/drawing/2014/main" id="{750E7F8C-A778-469B-8CDC-7B38F60ECBC8}"/>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E6D63EC6-D9CF-4F84-BF8A-CEC7B56DA82F}"/>
              </a:ext>
            </a:extLst>
          </p:cNvPr>
          <p:cNvSpPr>
            <a:spLocks noGrp="1"/>
          </p:cNvSpPr>
          <p:nvPr>
            <p:ph type="sldNum" sz="quarter" idx="12"/>
          </p:nvPr>
        </p:nvSpPr>
        <p:spPr/>
        <p:txBody>
          <a:bodyPr/>
          <a:lstStyle/>
          <a:p>
            <a:fld id="{6E8DD8D1-219C-4F7D-A851-03CC17EFE3EF}" type="slidenum">
              <a:rPr lang="fr-FR" smtClean="0"/>
              <a:t>‹N°›</a:t>
            </a:fld>
            <a:endParaRPr lang="fr-FR"/>
          </a:p>
        </p:txBody>
      </p:sp>
    </p:spTree>
    <p:extLst>
      <p:ext uri="{BB962C8B-B14F-4D97-AF65-F5344CB8AC3E}">
        <p14:creationId xmlns:p14="http://schemas.microsoft.com/office/powerpoint/2010/main" val="1591339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97D8DBFF-11E5-4E9D-857A-4E678D143260}"/>
              </a:ext>
            </a:extLst>
          </p:cNvPr>
          <p:cNvSpPr>
            <a:spLocks noGrp="1"/>
          </p:cNvSpPr>
          <p:nvPr>
            <p:ph type="dt" sz="half" idx="10"/>
          </p:nvPr>
        </p:nvSpPr>
        <p:spPr/>
        <p:txBody>
          <a:bodyPr/>
          <a:lstStyle/>
          <a:p>
            <a:fld id="{28909AC8-EEF4-4468-842E-DBABD1A4CDBE}" type="datetime1">
              <a:rPr lang="fr-FR" smtClean="0"/>
              <a:t>10/03/2025</a:t>
            </a:fld>
            <a:endParaRPr lang="fr-FR"/>
          </a:p>
        </p:txBody>
      </p:sp>
      <p:sp>
        <p:nvSpPr>
          <p:cNvPr id="3" name="Espace réservé du pied de page 2">
            <a:extLst>
              <a:ext uri="{FF2B5EF4-FFF2-40B4-BE49-F238E27FC236}">
                <a16:creationId xmlns:a16="http://schemas.microsoft.com/office/drawing/2014/main" id="{07CBD1A3-2A9A-4D87-B046-246A5C09BD97}"/>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AE11F73A-A351-48A5-8E9B-C0295EC09603}"/>
              </a:ext>
            </a:extLst>
          </p:cNvPr>
          <p:cNvSpPr>
            <a:spLocks noGrp="1"/>
          </p:cNvSpPr>
          <p:nvPr>
            <p:ph type="sldNum" sz="quarter" idx="12"/>
          </p:nvPr>
        </p:nvSpPr>
        <p:spPr/>
        <p:txBody>
          <a:bodyPr/>
          <a:lstStyle/>
          <a:p>
            <a:fld id="{6E8DD8D1-219C-4F7D-A851-03CC17EFE3EF}" type="slidenum">
              <a:rPr lang="fr-FR" smtClean="0"/>
              <a:t>‹N°›</a:t>
            </a:fld>
            <a:endParaRPr lang="fr-FR"/>
          </a:p>
        </p:txBody>
      </p:sp>
    </p:spTree>
    <p:extLst>
      <p:ext uri="{BB962C8B-B14F-4D97-AF65-F5344CB8AC3E}">
        <p14:creationId xmlns:p14="http://schemas.microsoft.com/office/powerpoint/2010/main" val="756226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5A1F36E-ABED-442B-8E07-3D9385700372}"/>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FDA3BFE6-64AD-4427-8C1B-96780038755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A82D4547-28F0-4FC5-A8EE-55F230696F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6C541C30-04C5-4D70-8F96-CACC967133C4}"/>
              </a:ext>
            </a:extLst>
          </p:cNvPr>
          <p:cNvSpPr>
            <a:spLocks noGrp="1"/>
          </p:cNvSpPr>
          <p:nvPr>
            <p:ph type="dt" sz="half" idx="10"/>
          </p:nvPr>
        </p:nvSpPr>
        <p:spPr/>
        <p:txBody>
          <a:bodyPr/>
          <a:lstStyle/>
          <a:p>
            <a:fld id="{895E530D-027B-4972-80E0-3D24D651AB64}" type="datetime1">
              <a:rPr lang="fr-FR" smtClean="0"/>
              <a:t>10/03/2025</a:t>
            </a:fld>
            <a:endParaRPr lang="fr-FR"/>
          </a:p>
        </p:txBody>
      </p:sp>
      <p:sp>
        <p:nvSpPr>
          <p:cNvPr id="6" name="Espace réservé du pied de page 5">
            <a:extLst>
              <a:ext uri="{FF2B5EF4-FFF2-40B4-BE49-F238E27FC236}">
                <a16:creationId xmlns:a16="http://schemas.microsoft.com/office/drawing/2014/main" id="{1A98AAE8-DED4-4CCD-8CA7-F36D7317EFDF}"/>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4BCD37C-7FBF-497B-8239-FB8F2F8CDCE0}"/>
              </a:ext>
            </a:extLst>
          </p:cNvPr>
          <p:cNvSpPr>
            <a:spLocks noGrp="1"/>
          </p:cNvSpPr>
          <p:nvPr>
            <p:ph type="sldNum" sz="quarter" idx="12"/>
          </p:nvPr>
        </p:nvSpPr>
        <p:spPr/>
        <p:txBody>
          <a:bodyPr/>
          <a:lstStyle/>
          <a:p>
            <a:fld id="{6E8DD8D1-219C-4F7D-A851-03CC17EFE3EF}" type="slidenum">
              <a:rPr lang="fr-FR" smtClean="0"/>
              <a:t>‹N°›</a:t>
            </a:fld>
            <a:endParaRPr lang="fr-FR"/>
          </a:p>
        </p:txBody>
      </p:sp>
    </p:spTree>
    <p:extLst>
      <p:ext uri="{BB962C8B-B14F-4D97-AF65-F5344CB8AC3E}">
        <p14:creationId xmlns:p14="http://schemas.microsoft.com/office/powerpoint/2010/main" val="165486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3C1E147-57D7-4AE0-A33D-77D808D60224}"/>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655CC8CC-4CC7-4C1E-95BA-5832817170D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25494C1B-B9D4-476F-BE34-68FB01B4B4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E4524C22-C81F-4E3D-BF0A-1AA4ADB34785}"/>
              </a:ext>
            </a:extLst>
          </p:cNvPr>
          <p:cNvSpPr>
            <a:spLocks noGrp="1"/>
          </p:cNvSpPr>
          <p:nvPr>
            <p:ph type="dt" sz="half" idx="10"/>
          </p:nvPr>
        </p:nvSpPr>
        <p:spPr/>
        <p:txBody>
          <a:bodyPr/>
          <a:lstStyle/>
          <a:p>
            <a:fld id="{BF305910-315B-40D9-B791-BA649AEC03FF}" type="datetime1">
              <a:rPr lang="fr-FR" smtClean="0"/>
              <a:t>10/03/2025</a:t>
            </a:fld>
            <a:endParaRPr lang="fr-FR"/>
          </a:p>
        </p:txBody>
      </p:sp>
      <p:sp>
        <p:nvSpPr>
          <p:cNvPr id="6" name="Espace réservé du pied de page 5">
            <a:extLst>
              <a:ext uri="{FF2B5EF4-FFF2-40B4-BE49-F238E27FC236}">
                <a16:creationId xmlns:a16="http://schemas.microsoft.com/office/drawing/2014/main" id="{67A5970B-9526-46C3-A153-553243C0F79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868DF39-3368-4248-8670-6CC9E8D3D308}"/>
              </a:ext>
            </a:extLst>
          </p:cNvPr>
          <p:cNvSpPr>
            <a:spLocks noGrp="1"/>
          </p:cNvSpPr>
          <p:nvPr>
            <p:ph type="sldNum" sz="quarter" idx="12"/>
          </p:nvPr>
        </p:nvSpPr>
        <p:spPr/>
        <p:txBody>
          <a:bodyPr/>
          <a:lstStyle/>
          <a:p>
            <a:fld id="{6E8DD8D1-219C-4F7D-A851-03CC17EFE3EF}" type="slidenum">
              <a:rPr lang="fr-FR" smtClean="0"/>
              <a:t>‹N°›</a:t>
            </a:fld>
            <a:endParaRPr lang="fr-FR"/>
          </a:p>
        </p:txBody>
      </p:sp>
    </p:spTree>
    <p:extLst>
      <p:ext uri="{BB962C8B-B14F-4D97-AF65-F5344CB8AC3E}">
        <p14:creationId xmlns:p14="http://schemas.microsoft.com/office/powerpoint/2010/main" val="1794508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56B783B6-34D2-4D16-94DF-8970168947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67CACE1D-724D-49AD-AA48-A7D960326E8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F8A105C-B970-4DCE-B7DA-5E951817373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8DC5BC-CF0F-469E-98FA-9C00C47FDD5F}" type="datetime1">
              <a:rPr lang="fr-FR" smtClean="0"/>
              <a:t>10/03/2025</a:t>
            </a:fld>
            <a:endParaRPr lang="fr-FR"/>
          </a:p>
        </p:txBody>
      </p:sp>
      <p:sp>
        <p:nvSpPr>
          <p:cNvPr id="5" name="Espace réservé du pied de page 4">
            <a:extLst>
              <a:ext uri="{FF2B5EF4-FFF2-40B4-BE49-F238E27FC236}">
                <a16:creationId xmlns:a16="http://schemas.microsoft.com/office/drawing/2014/main" id="{B1F08748-A220-448E-A4C9-B71B2FB736B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50E27976-FF1E-4748-B674-4DC486BD126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8DD8D1-219C-4F7D-A851-03CC17EFE3EF}" type="slidenum">
              <a:rPr lang="fr-FR" smtClean="0"/>
              <a:t>‹N°›</a:t>
            </a:fld>
            <a:endParaRPr lang="fr-FR"/>
          </a:p>
        </p:txBody>
      </p:sp>
    </p:spTree>
    <p:extLst>
      <p:ext uri="{BB962C8B-B14F-4D97-AF65-F5344CB8AC3E}">
        <p14:creationId xmlns:p14="http://schemas.microsoft.com/office/powerpoint/2010/main" val="8896675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97451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E8AFF1-F2D0-4766-BF6C-D52A52DE88C4}"/>
              </a:ext>
            </a:extLst>
          </p:cNvPr>
          <p:cNvSpPr>
            <a:spLocks noGrp="1"/>
          </p:cNvSpPr>
          <p:nvPr>
            <p:ph type="title"/>
          </p:nvPr>
        </p:nvSpPr>
        <p:spPr>
          <a:xfrm>
            <a:off x="755073" y="254975"/>
            <a:ext cx="10515600" cy="1325563"/>
          </a:xfrm>
        </p:spPr>
        <p:txBody>
          <a:bodyPr>
            <a:normAutofit/>
          </a:bodyPr>
          <a:lstStyle/>
          <a:p>
            <a:r>
              <a:rPr lang="fr-FR" sz="3600" b="1" dirty="0">
                <a:solidFill>
                  <a:srgbClr val="FF0000"/>
                </a:solidFill>
                <a:latin typeface="Marianne" panose="02000000000000000000" pitchFamily="50" charset="0"/>
              </a:rPr>
              <a:t>Bilan du dispositif AESH </a:t>
            </a:r>
            <a:br>
              <a:rPr lang="fr-FR" sz="3600" b="1" dirty="0">
                <a:solidFill>
                  <a:srgbClr val="FF0000"/>
                </a:solidFill>
                <a:latin typeface="Marianne" panose="02000000000000000000" pitchFamily="50" charset="0"/>
              </a:rPr>
            </a:br>
            <a:r>
              <a:rPr lang="fr-FR" sz="2700" b="1" dirty="0">
                <a:solidFill>
                  <a:srgbClr val="FF0000"/>
                </a:solidFill>
                <a:latin typeface="Marianne" panose="02000000000000000000" pitchFamily="50" charset="0"/>
              </a:rPr>
              <a:t>2023-2024 Rythme nord &amp; 2024 Rythme sud</a:t>
            </a:r>
          </a:p>
        </p:txBody>
      </p:sp>
      <p:sp>
        <p:nvSpPr>
          <p:cNvPr id="5" name="Rectangle 1">
            <a:extLst>
              <a:ext uri="{FF2B5EF4-FFF2-40B4-BE49-F238E27FC236}">
                <a16:creationId xmlns:a16="http://schemas.microsoft.com/office/drawing/2014/main" id="{4D1552F7-2FF5-4935-855D-44546C35900C}"/>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pic>
        <p:nvPicPr>
          <p:cNvPr id="13" name="Image 12">
            <a:extLst>
              <a:ext uri="{FF2B5EF4-FFF2-40B4-BE49-F238E27FC236}">
                <a16:creationId xmlns:a16="http://schemas.microsoft.com/office/drawing/2014/main" id="{6D82FB4D-37BF-46A6-866E-0976E49E5783}"/>
              </a:ext>
            </a:extLst>
          </p:cNvPr>
          <p:cNvPicPr>
            <a:picLocks noChangeAspect="1"/>
          </p:cNvPicPr>
          <p:nvPr/>
        </p:nvPicPr>
        <p:blipFill>
          <a:blip r:embed="rId2"/>
          <a:stretch>
            <a:fillRect/>
          </a:stretch>
        </p:blipFill>
        <p:spPr>
          <a:xfrm>
            <a:off x="10014856" y="461738"/>
            <a:ext cx="1153583" cy="912038"/>
          </a:xfrm>
          <a:prstGeom prst="rect">
            <a:avLst/>
          </a:prstGeom>
        </p:spPr>
      </p:pic>
      <p:sp>
        <p:nvSpPr>
          <p:cNvPr id="3" name="Espace réservé du contenu 2"/>
          <p:cNvSpPr>
            <a:spLocks noGrp="1"/>
          </p:cNvSpPr>
          <p:nvPr>
            <p:ph idx="1"/>
          </p:nvPr>
        </p:nvSpPr>
        <p:spPr>
          <a:xfrm>
            <a:off x="755073" y="1660022"/>
            <a:ext cx="10515600" cy="4351338"/>
          </a:xfrm>
        </p:spPr>
        <p:txBody>
          <a:bodyPr>
            <a:normAutofit fontScale="55000" lnSpcReduction="20000"/>
          </a:bodyPr>
          <a:lstStyle/>
          <a:p>
            <a:pPr algn="just">
              <a:lnSpc>
                <a:spcPct val="134000"/>
              </a:lnSpc>
              <a:spcBef>
                <a:spcPts val="0"/>
              </a:spcBef>
            </a:pPr>
            <a:r>
              <a:rPr lang="fr-FR" sz="2600" dirty="0">
                <a:solidFill>
                  <a:srgbClr val="002060"/>
                </a:solidFill>
                <a:latin typeface="Marianne" panose="02000000000000000000" pitchFamily="50" charset="0"/>
              </a:rPr>
              <a:t>L’Agence pour l'enseignement français à l'étranger (AEFE), en collaboration avec la Direction des Français à l'étranger et de l'administration consulaire (DFAE), s’est mobilisée tout au long de l’année scolaire 2023-2024 afin de faciliter l’attribution de l’aide à la prise en charge des AESH.</a:t>
            </a:r>
          </a:p>
          <a:p>
            <a:pPr marL="0" indent="0" algn="just">
              <a:lnSpc>
                <a:spcPct val="134000"/>
              </a:lnSpc>
              <a:spcBef>
                <a:spcPts val="0"/>
              </a:spcBef>
              <a:buNone/>
            </a:pPr>
            <a:endParaRPr lang="fr-FR" sz="2600" dirty="0">
              <a:solidFill>
                <a:srgbClr val="002060"/>
              </a:solidFill>
              <a:latin typeface="Marianne" panose="02000000000000000000" pitchFamily="50" charset="0"/>
            </a:endParaRPr>
          </a:p>
          <a:p>
            <a:pPr algn="just">
              <a:lnSpc>
                <a:spcPct val="134000"/>
              </a:lnSpc>
              <a:spcBef>
                <a:spcPts val="0"/>
              </a:spcBef>
            </a:pPr>
            <a:r>
              <a:rPr lang="fr-FR" sz="2600" dirty="0">
                <a:solidFill>
                  <a:srgbClr val="002060"/>
                </a:solidFill>
                <a:latin typeface="Marianne" panose="02000000000000000000" pitchFamily="50" charset="0"/>
              </a:rPr>
              <a:t>De nombreuses réunions et groupes de travail ont été organisés, réunissant des référents de l’école inclusive ainsi que de multiples acteurs impliqués dans le domaine de l’inclusion. </a:t>
            </a:r>
          </a:p>
          <a:p>
            <a:pPr algn="just">
              <a:lnSpc>
                <a:spcPct val="134000"/>
              </a:lnSpc>
              <a:spcBef>
                <a:spcPts val="0"/>
              </a:spcBef>
            </a:pPr>
            <a:endParaRPr lang="fr-FR" sz="2600" dirty="0">
              <a:solidFill>
                <a:srgbClr val="002060"/>
              </a:solidFill>
              <a:latin typeface="Marianne" panose="02000000000000000000" pitchFamily="50" charset="0"/>
            </a:endParaRPr>
          </a:p>
          <a:p>
            <a:pPr algn="just">
              <a:lnSpc>
                <a:spcPct val="134000"/>
              </a:lnSpc>
              <a:spcBef>
                <a:spcPts val="0"/>
              </a:spcBef>
            </a:pPr>
            <a:r>
              <a:rPr lang="fr-FR" sz="2600" dirty="0">
                <a:solidFill>
                  <a:srgbClr val="002060"/>
                </a:solidFill>
                <a:latin typeface="Marianne" panose="02000000000000000000" pitchFamily="50" charset="0"/>
              </a:rPr>
              <a:t>Ces efforts ont conduit, à la publication d’une instruction qui détaille le dispositif d’aide financière pour la prise en charge des (AESH). Une fiche de communication à destination des familles a également été publiée. Elle reprend les principaux points de l’instruction spécifique aux aides AESH, présentés de façon pédagogiques afin d’en faciliter l’appropriation. Cette fiche peut être remise aux demandeurs par les postes consulaires et les établissements.</a:t>
            </a:r>
          </a:p>
          <a:p>
            <a:pPr algn="just">
              <a:lnSpc>
                <a:spcPct val="134000"/>
              </a:lnSpc>
              <a:spcBef>
                <a:spcPts val="0"/>
              </a:spcBef>
            </a:pPr>
            <a:endParaRPr lang="fr-FR" sz="2600" dirty="0">
              <a:solidFill>
                <a:srgbClr val="002060"/>
              </a:solidFill>
              <a:latin typeface="Marianne" panose="02000000000000000000" pitchFamily="50" charset="0"/>
            </a:endParaRPr>
          </a:p>
          <a:p>
            <a:pPr algn="just">
              <a:lnSpc>
                <a:spcPct val="134000"/>
              </a:lnSpc>
              <a:spcBef>
                <a:spcPts val="0"/>
              </a:spcBef>
            </a:pPr>
            <a:r>
              <a:rPr lang="fr-FR" sz="2600" dirty="0">
                <a:solidFill>
                  <a:srgbClr val="002060"/>
                </a:solidFill>
                <a:latin typeface="Marianne" panose="02000000000000000000" pitchFamily="50" charset="0"/>
              </a:rPr>
              <a:t>L’enveloppe budgétaire initiale prévue pour l’année 2023-2024 s’est rapidement révélée insuffisante pour faire face à l’augmentation rapide des besoins. L’enveloppe dédiée aux AESH a pu être abondée en mobilisant l’enveloppe allouée aux bourses scolaires. </a:t>
            </a:r>
          </a:p>
          <a:p>
            <a:pPr algn="just">
              <a:lnSpc>
                <a:spcPct val="134000"/>
              </a:lnSpc>
              <a:spcBef>
                <a:spcPts val="0"/>
              </a:spcBef>
            </a:pPr>
            <a:endParaRPr lang="fr-FR" sz="2600" dirty="0">
              <a:solidFill>
                <a:srgbClr val="002060"/>
              </a:solidFill>
              <a:latin typeface="Marianne" panose="02000000000000000000" pitchFamily="50" charset="0"/>
            </a:endParaRPr>
          </a:p>
          <a:p>
            <a:pPr algn="just">
              <a:lnSpc>
                <a:spcPct val="134000"/>
              </a:lnSpc>
              <a:spcBef>
                <a:spcPts val="0"/>
              </a:spcBef>
            </a:pPr>
            <a:r>
              <a:rPr lang="fr-FR" sz="2600" dirty="0">
                <a:solidFill>
                  <a:srgbClr val="002060"/>
                </a:solidFill>
                <a:latin typeface="Marianne" panose="02000000000000000000" pitchFamily="50" charset="0"/>
              </a:rPr>
              <a:t>L’Agence a versé une aide à la prise en charge AESH à 474 familles (186 boursiers/ 288 non-boursiers)</a:t>
            </a:r>
          </a:p>
          <a:p>
            <a:endParaRPr lang="fr-FR" dirty="0"/>
          </a:p>
        </p:txBody>
      </p:sp>
    </p:spTree>
    <p:extLst>
      <p:ext uri="{BB962C8B-B14F-4D97-AF65-F5344CB8AC3E}">
        <p14:creationId xmlns:p14="http://schemas.microsoft.com/office/powerpoint/2010/main" val="40344227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E8AFF1-F2D0-4766-BF6C-D52A52DE88C4}"/>
              </a:ext>
            </a:extLst>
          </p:cNvPr>
          <p:cNvSpPr>
            <a:spLocks noGrp="1"/>
          </p:cNvSpPr>
          <p:nvPr>
            <p:ph type="title"/>
          </p:nvPr>
        </p:nvSpPr>
        <p:spPr>
          <a:xfrm>
            <a:off x="812800" y="254975"/>
            <a:ext cx="9308890" cy="1325563"/>
          </a:xfrm>
        </p:spPr>
        <p:txBody>
          <a:bodyPr>
            <a:normAutofit/>
          </a:bodyPr>
          <a:lstStyle/>
          <a:p>
            <a:r>
              <a:rPr lang="fr-FR" sz="2400" b="1" dirty="0">
                <a:solidFill>
                  <a:srgbClr val="002060"/>
                </a:solidFill>
                <a:latin typeface="Marianne" panose="02000000000000000000" pitchFamily="50" charset="0"/>
              </a:rPr>
              <a:t>Statut des élèves bénéficiant de l’aide AESH en 2023-2024</a:t>
            </a:r>
          </a:p>
        </p:txBody>
      </p:sp>
      <p:sp>
        <p:nvSpPr>
          <p:cNvPr id="5" name="Rectangle 1">
            <a:extLst>
              <a:ext uri="{FF2B5EF4-FFF2-40B4-BE49-F238E27FC236}">
                <a16:creationId xmlns:a16="http://schemas.microsoft.com/office/drawing/2014/main" id="{4D1552F7-2FF5-4935-855D-44546C35900C}"/>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pic>
        <p:nvPicPr>
          <p:cNvPr id="13" name="Image 12">
            <a:extLst>
              <a:ext uri="{FF2B5EF4-FFF2-40B4-BE49-F238E27FC236}">
                <a16:creationId xmlns:a16="http://schemas.microsoft.com/office/drawing/2014/main" id="{6D82FB4D-37BF-46A6-866E-0976E49E5783}"/>
              </a:ext>
            </a:extLst>
          </p:cNvPr>
          <p:cNvPicPr>
            <a:picLocks noChangeAspect="1"/>
          </p:cNvPicPr>
          <p:nvPr/>
        </p:nvPicPr>
        <p:blipFill>
          <a:blip r:embed="rId2"/>
          <a:stretch>
            <a:fillRect/>
          </a:stretch>
        </p:blipFill>
        <p:spPr>
          <a:xfrm>
            <a:off x="10337073" y="286602"/>
            <a:ext cx="1153583" cy="912038"/>
          </a:xfrm>
          <a:prstGeom prst="rect">
            <a:avLst/>
          </a:prstGeom>
        </p:spPr>
      </p:pic>
      <p:pic>
        <p:nvPicPr>
          <p:cNvPr id="2050" name="Image 1">
            <a:extLst>
              <a:ext uri="{FF2B5EF4-FFF2-40B4-BE49-F238E27FC236}">
                <a16:creationId xmlns:a16="http://schemas.microsoft.com/office/drawing/2014/main" id="{05BD616D-36FF-4B2F-86DF-B2B7818463E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35527" y="2461635"/>
            <a:ext cx="6286500" cy="282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600153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E8AFF1-F2D0-4766-BF6C-D52A52DE88C4}"/>
              </a:ext>
            </a:extLst>
          </p:cNvPr>
          <p:cNvSpPr>
            <a:spLocks noGrp="1"/>
          </p:cNvSpPr>
          <p:nvPr>
            <p:ph type="title"/>
          </p:nvPr>
        </p:nvSpPr>
        <p:spPr>
          <a:xfrm>
            <a:off x="864401" y="181776"/>
            <a:ext cx="9472671" cy="1222152"/>
          </a:xfrm>
        </p:spPr>
        <p:txBody>
          <a:bodyPr>
            <a:normAutofit/>
          </a:bodyPr>
          <a:lstStyle/>
          <a:p>
            <a:r>
              <a:rPr lang="fr-FR" sz="2400" b="1" dirty="0">
                <a:solidFill>
                  <a:srgbClr val="002060"/>
                </a:solidFill>
                <a:latin typeface="Marianne" panose="02000000000000000000" pitchFamily="50" charset="0"/>
              </a:rPr>
              <a:t>Répartition des demandes par type d’établissement</a:t>
            </a:r>
          </a:p>
        </p:txBody>
      </p:sp>
      <p:sp>
        <p:nvSpPr>
          <p:cNvPr id="5" name="Rectangle 1">
            <a:extLst>
              <a:ext uri="{FF2B5EF4-FFF2-40B4-BE49-F238E27FC236}">
                <a16:creationId xmlns:a16="http://schemas.microsoft.com/office/drawing/2014/main" id="{4D1552F7-2FF5-4935-855D-44546C35900C}"/>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pic>
        <p:nvPicPr>
          <p:cNvPr id="13" name="Image 12">
            <a:extLst>
              <a:ext uri="{FF2B5EF4-FFF2-40B4-BE49-F238E27FC236}">
                <a16:creationId xmlns:a16="http://schemas.microsoft.com/office/drawing/2014/main" id="{6D82FB4D-37BF-46A6-866E-0976E49E5783}"/>
              </a:ext>
            </a:extLst>
          </p:cNvPr>
          <p:cNvPicPr>
            <a:picLocks noChangeAspect="1"/>
          </p:cNvPicPr>
          <p:nvPr/>
        </p:nvPicPr>
        <p:blipFill>
          <a:blip r:embed="rId2"/>
          <a:stretch>
            <a:fillRect/>
          </a:stretch>
        </p:blipFill>
        <p:spPr>
          <a:xfrm>
            <a:off x="10337073" y="286602"/>
            <a:ext cx="1153583" cy="912038"/>
          </a:xfrm>
          <a:prstGeom prst="rect">
            <a:avLst/>
          </a:prstGeom>
        </p:spPr>
      </p:pic>
      <p:sp>
        <p:nvSpPr>
          <p:cNvPr id="11" name="ZoneTexte 10">
            <a:extLst>
              <a:ext uri="{FF2B5EF4-FFF2-40B4-BE49-F238E27FC236}">
                <a16:creationId xmlns:a16="http://schemas.microsoft.com/office/drawing/2014/main" id="{BE67E1E0-E611-4366-8C5F-7E630C79CCEC}"/>
              </a:ext>
            </a:extLst>
          </p:cNvPr>
          <p:cNvSpPr txBox="1"/>
          <p:nvPr/>
        </p:nvSpPr>
        <p:spPr>
          <a:xfrm>
            <a:off x="864402" y="1823619"/>
            <a:ext cx="8166463" cy="1690656"/>
          </a:xfrm>
          <a:prstGeom prst="rect">
            <a:avLst/>
          </a:prstGeom>
          <a:noFill/>
        </p:spPr>
        <p:txBody>
          <a:bodyPr wrap="square">
            <a:spAutoFit/>
          </a:bodyPr>
          <a:lstStyle/>
          <a:p>
            <a:pPr algn="just">
              <a:lnSpc>
                <a:spcPct val="84000"/>
              </a:lnSpc>
              <a:spcAft>
                <a:spcPts val="800"/>
              </a:spcAft>
            </a:pPr>
            <a:r>
              <a:rPr lang="fr-FR" sz="1400" b="1" dirty="0">
                <a:solidFill>
                  <a:srgbClr val="002060"/>
                </a:solidFill>
                <a:latin typeface="Marianne" panose="02000000000000000000" pitchFamily="50" charset="0"/>
              </a:rPr>
              <a:t>Les demandes provenaient de 71 pays, 456 du rythme Nord et 18 du rythme sud. </a:t>
            </a:r>
          </a:p>
          <a:p>
            <a:pPr marL="228600" lvl="0" indent="-228600" algn="just">
              <a:lnSpc>
                <a:spcPct val="84000"/>
              </a:lnSpc>
              <a:spcAft>
                <a:spcPts val="800"/>
              </a:spcAft>
              <a:buFont typeface="Arial" panose="020B0604020202020204" pitchFamily="34" charset="0"/>
              <a:buChar char="•"/>
            </a:pPr>
            <a:r>
              <a:rPr lang="fr-FR" sz="1400" dirty="0">
                <a:solidFill>
                  <a:srgbClr val="002060"/>
                </a:solidFill>
                <a:latin typeface="Marianne" panose="02000000000000000000" pitchFamily="50" charset="0"/>
              </a:rPr>
              <a:t>189 demandes provenant des établissements en gestion directe (qui représentent 19% des élèves du réseau)</a:t>
            </a:r>
          </a:p>
          <a:p>
            <a:pPr marL="228600" lvl="0" indent="-228600" algn="just">
              <a:lnSpc>
                <a:spcPct val="84000"/>
              </a:lnSpc>
              <a:spcAft>
                <a:spcPts val="800"/>
              </a:spcAft>
              <a:buFont typeface="Arial" panose="020B0604020202020204" pitchFamily="34" charset="0"/>
              <a:buChar char="•"/>
            </a:pPr>
            <a:r>
              <a:rPr lang="fr-FR" sz="1400" dirty="0">
                <a:solidFill>
                  <a:srgbClr val="002060"/>
                </a:solidFill>
                <a:latin typeface="Marianne" panose="02000000000000000000" pitchFamily="50" charset="0"/>
              </a:rPr>
              <a:t>197 demandes provenant d’établissements conventionnés (29% des élèves du réseau)</a:t>
            </a:r>
          </a:p>
          <a:p>
            <a:pPr marL="228600" lvl="0" indent="-228600" algn="just">
              <a:lnSpc>
                <a:spcPct val="84000"/>
              </a:lnSpc>
              <a:spcAft>
                <a:spcPts val="800"/>
              </a:spcAft>
              <a:buFont typeface="Arial" panose="020B0604020202020204" pitchFamily="34" charset="0"/>
              <a:buChar char="•"/>
            </a:pPr>
            <a:r>
              <a:rPr lang="fr-FR" sz="1400" dirty="0">
                <a:solidFill>
                  <a:srgbClr val="002060"/>
                </a:solidFill>
                <a:latin typeface="Marianne" panose="02000000000000000000" pitchFamily="50" charset="0"/>
              </a:rPr>
              <a:t>88 demandes provenant d’établissements partenaires   (52% des élèves)</a:t>
            </a:r>
          </a:p>
          <a:p>
            <a:pPr marL="457200">
              <a:lnSpc>
                <a:spcPct val="107000"/>
              </a:lnSpc>
              <a:spcAft>
                <a:spcPts val="800"/>
              </a:spcAft>
            </a:pPr>
            <a:r>
              <a:rPr lang="fr-FR" sz="1800" dirty="0">
                <a:effectLst/>
                <a:latin typeface="Calibri" panose="020F0502020204030204" pitchFamily="34" charset="0"/>
                <a:ea typeface="Calibri" panose="020F0502020204030204" pitchFamily="34" charset="0"/>
                <a:cs typeface="Times New Roman" panose="02020603050405020304" pitchFamily="18" charset="0"/>
              </a:rPr>
              <a:t> </a:t>
            </a:r>
          </a:p>
        </p:txBody>
      </p:sp>
      <p:pic>
        <p:nvPicPr>
          <p:cNvPr id="7" name="Graphique 3">
            <a:extLst>
              <a:ext uri="{FF2B5EF4-FFF2-40B4-BE49-F238E27FC236}">
                <a16:creationId xmlns:a16="http://schemas.microsoft.com/office/drawing/2014/main" id="{E0EFFE64-5DC3-46A3-8696-2B498D937144}"/>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3698653" y="3329841"/>
            <a:ext cx="4794694" cy="3012445"/>
          </a:xfrm>
          <a:prstGeom prst="rect">
            <a:avLst/>
          </a:prstGeom>
          <a:noFill/>
          <a:ln>
            <a:noFill/>
          </a:ln>
        </p:spPr>
      </p:pic>
    </p:spTree>
    <p:extLst>
      <p:ext uri="{BB962C8B-B14F-4D97-AF65-F5344CB8AC3E}">
        <p14:creationId xmlns:p14="http://schemas.microsoft.com/office/powerpoint/2010/main" val="14893717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57BD36-BE49-49E0-A7BF-A7B28CC29EA3}"/>
              </a:ext>
            </a:extLst>
          </p:cNvPr>
          <p:cNvSpPr>
            <a:spLocks noGrp="1"/>
          </p:cNvSpPr>
          <p:nvPr>
            <p:ph type="title"/>
          </p:nvPr>
        </p:nvSpPr>
        <p:spPr/>
        <p:txBody>
          <a:bodyPr>
            <a:normAutofit/>
          </a:bodyPr>
          <a:lstStyle/>
          <a:p>
            <a:r>
              <a:rPr lang="fr-FR" sz="3600" b="1" dirty="0">
                <a:solidFill>
                  <a:srgbClr val="FF0000"/>
                </a:solidFill>
                <a:latin typeface="Marianne" panose="02000000000000000000" pitchFamily="50" charset="0"/>
              </a:rPr>
              <a:t>Evolutions du dispositif</a:t>
            </a:r>
          </a:p>
        </p:txBody>
      </p:sp>
      <p:sp>
        <p:nvSpPr>
          <p:cNvPr id="3" name="Espace réservé du contenu 2">
            <a:extLst>
              <a:ext uri="{FF2B5EF4-FFF2-40B4-BE49-F238E27FC236}">
                <a16:creationId xmlns:a16="http://schemas.microsoft.com/office/drawing/2014/main" id="{2E963E2F-5879-4A63-98BE-D00466E28166}"/>
              </a:ext>
            </a:extLst>
          </p:cNvPr>
          <p:cNvSpPr>
            <a:spLocks noGrp="1"/>
          </p:cNvSpPr>
          <p:nvPr>
            <p:ph idx="1"/>
          </p:nvPr>
        </p:nvSpPr>
        <p:spPr/>
        <p:txBody>
          <a:bodyPr>
            <a:noAutofit/>
          </a:bodyPr>
          <a:lstStyle/>
          <a:p>
            <a:pPr>
              <a:lnSpc>
                <a:spcPct val="114000"/>
              </a:lnSpc>
              <a:spcBef>
                <a:spcPts val="0"/>
              </a:spcBef>
            </a:pPr>
            <a:r>
              <a:rPr lang="fr-FR" sz="2000" dirty="0">
                <a:solidFill>
                  <a:srgbClr val="002060"/>
                </a:solidFill>
                <a:latin typeface="Marianne" panose="02000000000000000000" pitchFamily="50" charset="0"/>
              </a:rPr>
              <a:t>Difficultés liées à une augmentation très importante du nombre de demandes depuis 2022:</a:t>
            </a:r>
          </a:p>
          <a:p>
            <a:pPr lvl="2">
              <a:lnSpc>
                <a:spcPct val="114000"/>
              </a:lnSpc>
              <a:spcBef>
                <a:spcPts val="0"/>
              </a:spcBef>
            </a:pPr>
            <a:r>
              <a:rPr lang="fr-FR" sz="1600" dirty="0">
                <a:solidFill>
                  <a:srgbClr val="0070C0"/>
                </a:solidFill>
                <a:latin typeface="Marianne" panose="02000000000000000000" pitchFamily="50" charset="0"/>
              </a:rPr>
              <a:t>Jusqu’en 2025, les demandes ne pouvaient être transmises par les postes consulaires qu’à partir du mois de janvier, pour traitement par l’Agence. </a:t>
            </a:r>
          </a:p>
          <a:p>
            <a:pPr lvl="2">
              <a:lnSpc>
                <a:spcPct val="114000"/>
              </a:lnSpc>
              <a:spcBef>
                <a:spcPts val="0"/>
              </a:spcBef>
            </a:pPr>
            <a:r>
              <a:rPr lang="fr-FR" sz="1600" dirty="0">
                <a:solidFill>
                  <a:srgbClr val="0070C0"/>
                </a:solidFill>
                <a:latin typeface="Marianne" panose="02000000000000000000" pitchFamily="50" charset="0"/>
              </a:rPr>
              <a:t>Difficultés liés à la mise à disposition tardive des crédits budgétaires.</a:t>
            </a:r>
          </a:p>
          <a:p>
            <a:pPr marL="457200" lvl="1" indent="0">
              <a:lnSpc>
                <a:spcPct val="114000"/>
              </a:lnSpc>
              <a:spcBef>
                <a:spcPts val="0"/>
              </a:spcBef>
              <a:buNone/>
            </a:pPr>
            <a:endParaRPr lang="fr-FR" sz="2000" dirty="0">
              <a:solidFill>
                <a:srgbClr val="002060"/>
              </a:solidFill>
              <a:latin typeface="Marianne" panose="02000000000000000000" pitchFamily="50" charset="0"/>
            </a:endParaRPr>
          </a:p>
          <a:p>
            <a:pPr>
              <a:lnSpc>
                <a:spcPct val="114000"/>
              </a:lnSpc>
              <a:spcBef>
                <a:spcPts val="0"/>
              </a:spcBef>
            </a:pPr>
            <a:r>
              <a:rPr lang="fr-FR" sz="2000" dirty="0">
                <a:solidFill>
                  <a:srgbClr val="002060"/>
                </a:solidFill>
                <a:latin typeface="Marianne" panose="02000000000000000000" pitchFamily="50" charset="0"/>
              </a:rPr>
              <a:t>Pistes d’évolution:</a:t>
            </a:r>
          </a:p>
          <a:p>
            <a:pPr lvl="2">
              <a:lnSpc>
                <a:spcPct val="114000"/>
              </a:lnSpc>
              <a:spcBef>
                <a:spcPts val="0"/>
              </a:spcBef>
            </a:pPr>
            <a:r>
              <a:rPr lang="fr-FR" sz="1600" dirty="0">
                <a:solidFill>
                  <a:srgbClr val="0070C0"/>
                </a:solidFill>
                <a:latin typeface="Marianne" panose="02000000000000000000" pitchFamily="50" charset="0"/>
              </a:rPr>
              <a:t>Avec la plateforme Scolaide, les demandes peuvent désormais être traitées dès le début de l’année scolaire, sans attendre le mois de janvier.</a:t>
            </a:r>
          </a:p>
          <a:p>
            <a:pPr lvl="2">
              <a:lnSpc>
                <a:spcPct val="114000"/>
              </a:lnSpc>
              <a:spcBef>
                <a:spcPts val="0"/>
              </a:spcBef>
            </a:pPr>
            <a:r>
              <a:rPr lang="fr-FR" sz="1600" dirty="0">
                <a:solidFill>
                  <a:srgbClr val="0070C0"/>
                </a:solidFill>
                <a:latin typeface="Marianne" panose="02000000000000000000" pitchFamily="50" charset="0"/>
              </a:rPr>
              <a:t>La mise à disposition des crédits par le MEAE est désormais facilitée. </a:t>
            </a:r>
          </a:p>
          <a:p>
            <a:pPr lvl="2">
              <a:lnSpc>
                <a:spcPct val="114000"/>
              </a:lnSpc>
              <a:spcBef>
                <a:spcPts val="0"/>
              </a:spcBef>
            </a:pPr>
            <a:r>
              <a:rPr lang="fr-FR" sz="1600" dirty="0">
                <a:solidFill>
                  <a:srgbClr val="0070C0"/>
                </a:solidFill>
                <a:latin typeface="Marianne" panose="02000000000000000000" pitchFamily="50" charset="0"/>
              </a:rPr>
              <a:t>Groupes de travail et réflexions menées sur les améliorations à apporter au dispositif</a:t>
            </a:r>
          </a:p>
        </p:txBody>
      </p:sp>
      <p:pic>
        <p:nvPicPr>
          <p:cNvPr id="4" name="Image 3">
            <a:extLst>
              <a:ext uri="{FF2B5EF4-FFF2-40B4-BE49-F238E27FC236}">
                <a16:creationId xmlns:a16="http://schemas.microsoft.com/office/drawing/2014/main" id="{CFFDE025-6B11-43B7-86B6-F432BE65588C}"/>
              </a:ext>
            </a:extLst>
          </p:cNvPr>
          <p:cNvPicPr>
            <a:picLocks noChangeAspect="1"/>
          </p:cNvPicPr>
          <p:nvPr/>
        </p:nvPicPr>
        <p:blipFill>
          <a:blip r:embed="rId2"/>
          <a:stretch>
            <a:fillRect/>
          </a:stretch>
        </p:blipFill>
        <p:spPr>
          <a:xfrm>
            <a:off x="10337073" y="286602"/>
            <a:ext cx="1153583" cy="912038"/>
          </a:xfrm>
          <a:prstGeom prst="rect">
            <a:avLst/>
          </a:prstGeom>
        </p:spPr>
      </p:pic>
    </p:spTree>
    <p:extLst>
      <p:ext uri="{BB962C8B-B14F-4D97-AF65-F5344CB8AC3E}">
        <p14:creationId xmlns:p14="http://schemas.microsoft.com/office/powerpoint/2010/main" val="589159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5B59AEAB-D397-47D8-A5A8-136399377B27}"/>
              </a:ext>
            </a:extLst>
          </p:cNvPr>
          <p:cNvSpPr>
            <a:spLocks noGrp="1"/>
          </p:cNvSpPr>
          <p:nvPr>
            <p:ph idx="1"/>
          </p:nvPr>
        </p:nvSpPr>
        <p:spPr/>
        <p:txBody>
          <a:bodyPr>
            <a:normAutofit/>
          </a:bodyPr>
          <a:lstStyle/>
          <a:p>
            <a:pPr marL="0" indent="0" algn="ctr">
              <a:buNone/>
            </a:pPr>
            <a:r>
              <a:rPr lang="fr-FR" sz="4400" b="1" dirty="0">
                <a:solidFill>
                  <a:schemeClr val="accent1">
                    <a:lumMod val="75000"/>
                  </a:schemeClr>
                </a:solidFill>
                <a:latin typeface="Marianne" panose="02000000000000000000"/>
              </a:rPr>
              <a:t>FINANCEMENT D’UN ACCOMPAGNANT</a:t>
            </a:r>
            <a:br>
              <a:rPr lang="fr-FR" sz="4400" b="1" dirty="0">
                <a:solidFill>
                  <a:schemeClr val="accent1">
                    <a:lumMod val="75000"/>
                  </a:schemeClr>
                </a:solidFill>
                <a:latin typeface="Marianne" panose="02000000000000000000"/>
              </a:rPr>
            </a:br>
            <a:r>
              <a:rPr lang="fr-FR" sz="4400" b="1" dirty="0">
                <a:solidFill>
                  <a:schemeClr val="accent1">
                    <a:lumMod val="75000"/>
                  </a:schemeClr>
                </a:solidFill>
                <a:latin typeface="Marianne" panose="02000000000000000000"/>
              </a:rPr>
              <a:t>DE L’ELEVE EN SITUATION DE</a:t>
            </a:r>
            <a:br>
              <a:rPr lang="fr-FR" sz="4400" b="1" dirty="0">
                <a:solidFill>
                  <a:schemeClr val="accent1">
                    <a:lumMod val="75000"/>
                  </a:schemeClr>
                </a:solidFill>
                <a:latin typeface="Marianne" panose="02000000000000000000"/>
              </a:rPr>
            </a:br>
            <a:r>
              <a:rPr lang="fr-FR" sz="4400" b="1" dirty="0">
                <a:solidFill>
                  <a:schemeClr val="accent1">
                    <a:lumMod val="75000"/>
                  </a:schemeClr>
                </a:solidFill>
                <a:latin typeface="Marianne" panose="02000000000000000000"/>
              </a:rPr>
              <a:t>HANDICAP (AESH)</a:t>
            </a:r>
            <a:br>
              <a:rPr lang="fr-FR" sz="4400" b="1" dirty="0">
                <a:solidFill>
                  <a:schemeClr val="accent1">
                    <a:lumMod val="75000"/>
                  </a:schemeClr>
                </a:solidFill>
                <a:latin typeface="Marianne" panose="02000000000000000000"/>
              </a:rPr>
            </a:br>
            <a:r>
              <a:rPr lang="fr-FR" sz="4400" b="1" dirty="0">
                <a:solidFill>
                  <a:schemeClr val="accent1">
                    <a:lumMod val="75000"/>
                  </a:schemeClr>
                </a:solidFill>
                <a:latin typeface="Marianne" panose="02000000000000000000"/>
              </a:rPr>
              <a:t>AU BÉNÉFICE DES ENFANTS FRANÇAIS RÉSIDANT A L’ÉTRANGER</a:t>
            </a:r>
            <a:endParaRPr lang="fr-FR" sz="4400" b="1" dirty="0"/>
          </a:p>
        </p:txBody>
      </p:sp>
      <p:pic>
        <p:nvPicPr>
          <p:cNvPr id="4" name="Image 3">
            <a:extLst>
              <a:ext uri="{FF2B5EF4-FFF2-40B4-BE49-F238E27FC236}">
                <a16:creationId xmlns:a16="http://schemas.microsoft.com/office/drawing/2014/main" id="{25A0C3A2-F740-49F9-A79F-6EE45835CCC8}"/>
              </a:ext>
            </a:extLst>
          </p:cNvPr>
          <p:cNvPicPr>
            <a:picLocks noChangeAspect="1"/>
          </p:cNvPicPr>
          <p:nvPr/>
        </p:nvPicPr>
        <p:blipFill>
          <a:blip r:embed="rId2"/>
          <a:stretch>
            <a:fillRect/>
          </a:stretch>
        </p:blipFill>
        <p:spPr>
          <a:xfrm>
            <a:off x="10014856" y="461738"/>
            <a:ext cx="1153583" cy="912038"/>
          </a:xfrm>
          <a:prstGeom prst="rect">
            <a:avLst/>
          </a:prstGeom>
        </p:spPr>
      </p:pic>
    </p:spTree>
    <p:extLst>
      <p:ext uri="{BB962C8B-B14F-4D97-AF65-F5344CB8AC3E}">
        <p14:creationId xmlns:p14="http://schemas.microsoft.com/office/powerpoint/2010/main" val="17645562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D2E62BB-7E25-4785-B4FF-6C6EB7CAA01C}"/>
              </a:ext>
            </a:extLst>
          </p:cNvPr>
          <p:cNvSpPr>
            <a:spLocks noGrp="1"/>
          </p:cNvSpPr>
          <p:nvPr>
            <p:ph type="title"/>
          </p:nvPr>
        </p:nvSpPr>
        <p:spPr>
          <a:xfrm>
            <a:off x="542109" y="633547"/>
            <a:ext cx="10515600" cy="1116876"/>
          </a:xfrm>
        </p:spPr>
        <p:txBody>
          <a:bodyPr>
            <a:normAutofit/>
          </a:bodyPr>
          <a:lstStyle/>
          <a:p>
            <a:r>
              <a:rPr lang="fr-FR" sz="3600" b="1" dirty="0">
                <a:solidFill>
                  <a:srgbClr val="FF0000"/>
                </a:solidFill>
                <a:effectLst/>
                <a:latin typeface="Marianne" panose="02000000000000000000" pitchFamily="50" charset="0"/>
                <a:ea typeface="Times New Roman" panose="02020603050405020304" pitchFamily="18" charset="0"/>
              </a:rPr>
              <a:t>Présentation du dispositif</a:t>
            </a:r>
            <a:endParaRPr lang="fr-FR" sz="2400" b="1" dirty="0">
              <a:solidFill>
                <a:schemeClr val="accent1">
                  <a:lumMod val="75000"/>
                </a:schemeClr>
              </a:solidFill>
              <a:latin typeface="Marianne" panose="02000000000000000000"/>
            </a:endParaRPr>
          </a:p>
        </p:txBody>
      </p:sp>
      <p:sp>
        <p:nvSpPr>
          <p:cNvPr id="3" name="Espace réservé du contenu 2">
            <a:extLst>
              <a:ext uri="{FF2B5EF4-FFF2-40B4-BE49-F238E27FC236}">
                <a16:creationId xmlns:a16="http://schemas.microsoft.com/office/drawing/2014/main" id="{1639DBCB-5F44-4986-AF5D-C42061FB9C91}"/>
              </a:ext>
            </a:extLst>
          </p:cNvPr>
          <p:cNvSpPr>
            <a:spLocks noGrp="1"/>
          </p:cNvSpPr>
          <p:nvPr>
            <p:ph idx="1"/>
          </p:nvPr>
        </p:nvSpPr>
        <p:spPr>
          <a:xfrm>
            <a:off x="461250" y="1922233"/>
            <a:ext cx="10515600" cy="4450054"/>
          </a:xfrm>
        </p:spPr>
        <p:txBody>
          <a:bodyPr>
            <a:normAutofit/>
          </a:bodyPr>
          <a:lstStyle/>
          <a:p>
            <a:pPr algn="just">
              <a:lnSpc>
                <a:spcPct val="114000"/>
              </a:lnSpc>
              <a:spcBef>
                <a:spcPts val="0"/>
              </a:spcBef>
            </a:pPr>
            <a:endParaRPr lang="fr-FR" sz="1800" dirty="0">
              <a:solidFill>
                <a:srgbClr val="002060"/>
              </a:solidFill>
              <a:latin typeface="Marianne" panose="02000000000000000000" pitchFamily="50" charset="0"/>
            </a:endParaRPr>
          </a:p>
          <a:p>
            <a:pPr algn="just">
              <a:lnSpc>
                <a:spcPct val="114000"/>
              </a:lnSpc>
              <a:spcBef>
                <a:spcPts val="0"/>
              </a:spcBef>
            </a:pPr>
            <a:r>
              <a:rPr lang="fr-FR" sz="1800" dirty="0">
                <a:solidFill>
                  <a:srgbClr val="002060"/>
                </a:solidFill>
                <a:latin typeface="Marianne" panose="02000000000000000000" pitchFamily="50" charset="0"/>
              </a:rPr>
              <a:t>La prise en charge des accompagnants de vie scolaire puis des accompagnants de l’élève en situation de handicap (AESH) pour les enfants scolarisés dans les établissements français de l’étranger a évolué depuis 2021. Réservé auparavant aux seules familles boursières, le dispositif est désormais accessible à toutes les familles, sans condition de ressources. </a:t>
            </a:r>
          </a:p>
          <a:p>
            <a:pPr marL="0" indent="0" algn="just">
              <a:lnSpc>
                <a:spcPct val="114000"/>
              </a:lnSpc>
              <a:spcBef>
                <a:spcPts val="0"/>
              </a:spcBef>
              <a:buNone/>
            </a:pPr>
            <a:endParaRPr lang="fr-FR" sz="1800" dirty="0">
              <a:solidFill>
                <a:srgbClr val="002060"/>
              </a:solidFill>
              <a:latin typeface="Marianne" panose="02000000000000000000" pitchFamily="50" charset="0"/>
            </a:endParaRPr>
          </a:p>
          <a:p>
            <a:pPr algn="just">
              <a:lnSpc>
                <a:spcPct val="114000"/>
              </a:lnSpc>
              <a:spcBef>
                <a:spcPts val="0"/>
              </a:spcBef>
            </a:pPr>
            <a:r>
              <a:rPr lang="fr-FR" sz="1800" dirty="0">
                <a:solidFill>
                  <a:srgbClr val="002060"/>
                </a:solidFill>
                <a:latin typeface="Marianne" panose="02000000000000000000" pitchFamily="50" charset="0"/>
              </a:rPr>
              <a:t>Crédits affectés par le Ministère de l’Europe et des Affaires étrangères (MEAE) et délégués à l’Agence pour l’enseignement français à l’étranger (AEFE) – programme 151.</a:t>
            </a:r>
          </a:p>
          <a:p>
            <a:pPr algn="just">
              <a:lnSpc>
                <a:spcPct val="114000"/>
              </a:lnSpc>
              <a:spcBef>
                <a:spcPts val="0"/>
              </a:spcBef>
            </a:pPr>
            <a:endParaRPr lang="fr-FR" sz="1800" dirty="0">
              <a:solidFill>
                <a:srgbClr val="002060"/>
              </a:solidFill>
              <a:latin typeface="Marianne" panose="02000000000000000000" pitchFamily="50" charset="0"/>
            </a:endParaRPr>
          </a:p>
          <a:p>
            <a:pPr algn="just">
              <a:lnSpc>
                <a:spcPct val="114000"/>
              </a:lnSpc>
              <a:spcBef>
                <a:spcPts val="0"/>
              </a:spcBef>
            </a:pPr>
            <a:r>
              <a:rPr lang="fr-FR" sz="1800" dirty="0">
                <a:solidFill>
                  <a:srgbClr val="002060"/>
                </a:solidFill>
                <a:latin typeface="Marianne" panose="02000000000000000000" pitchFamily="50" charset="0"/>
              </a:rPr>
              <a:t>Objectif : faciliter l’accès et l’inclusion scolaire des élèves français dans les établissements homologués du réseau de l’AEFE. </a:t>
            </a:r>
          </a:p>
          <a:p>
            <a:pPr marL="0" indent="0">
              <a:buNone/>
            </a:pPr>
            <a:endParaRPr lang="fr-FR" sz="2100" dirty="0">
              <a:effectLst/>
              <a:latin typeface="Times New Roman" panose="02020603050405020304" pitchFamily="18" charset="0"/>
              <a:ea typeface="Times New Roman" panose="02020603050405020304" pitchFamily="18" charset="0"/>
            </a:endParaRPr>
          </a:p>
        </p:txBody>
      </p:sp>
      <p:pic>
        <p:nvPicPr>
          <p:cNvPr id="8" name="Image 7">
            <a:extLst>
              <a:ext uri="{FF2B5EF4-FFF2-40B4-BE49-F238E27FC236}">
                <a16:creationId xmlns:a16="http://schemas.microsoft.com/office/drawing/2014/main" id="{EF5D52EF-AC0F-41D8-8732-EF8C4715F8CD}"/>
              </a:ext>
            </a:extLst>
          </p:cNvPr>
          <p:cNvPicPr>
            <a:picLocks noChangeAspect="1"/>
          </p:cNvPicPr>
          <p:nvPr/>
        </p:nvPicPr>
        <p:blipFill>
          <a:blip r:embed="rId2"/>
          <a:stretch>
            <a:fillRect/>
          </a:stretch>
        </p:blipFill>
        <p:spPr>
          <a:xfrm>
            <a:off x="10014856" y="461738"/>
            <a:ext cx="1153583" cy="912038"/>
          </a:xfrm>
          <a:prstGeom prst="rect">
            <a:avLst/>
          </a:prstGeom>
        </p:spPr>
      </p:pic>
    </p:spTree>
    <p:extLst>
      <p:ext uri="{BB962C8B-B14F-4D97-AF65-F5344CB8AC3E}">
        <p14:creationId xmlns:p14="http://schemas.microsoft.com/office/powerpoint/2010/main" val="36599969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E25ABD3-F060-4144-A105-291E4CF25B35}"/>
              </a:ext>
            </a:extLst>
          </p:cNvPr>
          <p:cNvSpPr>
            <a:spLocks noGrp="1"/>
          </p:cNvSpPr>
          <p:nvPr>
            <p:ph type="title"/>
          </p:nvPr>
        </p:nvSpPr>
        <p:spPr/>
        <p:txBody>
          <a:bodyPr>
            <a:normAutofit/>
          </a:bodyPr>
          <a:lstStyle/>
          <a:p>
            <a:r>
              <a:rPr lang="fr-FR" sz="3600" b="1" dirty="0">
                <a:solidFill>
                  <a:srgbClr val="FF0000"/>
                </a:solidFill>
                <a:latin typeface="Marianne" panose="02000000000000000000" pitchFamily="50" charset="0"/>
              </a:rPr>
              <a:t>Cadre juridique</a:t>
            </a:r>
          </a:p>
        </p:txBody>
      </p:sp>
      <p:sp>
        <p:nvSpPr>
          <p:cNvPr id="3" name="Espace réservé du contenu 2">
            <a:extLst>
              <a:ext uri="{FF2B5EF4-FFF2-40B4-BE49-F238E27FC236}">
                <a16:creationId xmlns:a16="http://schemas.microsoft.com/office/drawing/2014/main" id="{84BCF601-D804-45C3-A293-EBEEF35B0152}"/>
              </a:ext>
            </a:extLst>
          </p:cNvPr>
          <p:cNvSpPr>
            <a:spLocks noGrp="1"/>
          </p:cNvSpPr>
          <p:nvPr>
            <p:ph idx="1"/>
          </p:nvPr>
        </p:nvSpPr>
        <p:spPr>
          <a:xfrm>
            <a:off x="652839" y="1690688"/>
            <a:ext cx="10515600" cy="4351338"/>
          </a:xfrm>
        </p:spPr>
        <p:txBody>
          <a:bodyPr>
            <a:normAutofit fontScale="62500" lnSpcReduction="20000"/>
          </a:bodyPr>
          <a:lstStyle/>
          <a:p>
            <a:pPr algn="just">
              <a:lnSpc>
                <a:spcPct val="134000"/>
              </a:lnSpc>
              <a:spcBef>
                <a:spcPts val="0"/>
              </a:spcBef>
            </a:pPr>
            <a:endParaRPr lang="fr-FR" sz="2600" dirty="0">
              <a:solidFill>
                <a:srgbClr val="002060"/>
              </a:solidFill>
              <a:latin typeface="Marianne" panose="02000000000000000000" pitchFamily="50" charset="0"/>
            </a:endParaRPr>
          </a:p>
          <a:p>
            <a:pPr algn="just">
              <a:lnSpc>
                <a:spcPct val="134000"/>
              </a:lnSpc>
              <a:spcBef>
                <a:spcPts val="0"/>
              </a:spcBef>
            </a:pPr>
            <a:r>
              <a:rPr lang="fr-FR" sz="2600" dirty="0">
                <a:solidFill>
                  <a:srgbClr val="002060"/>
                </a:solidFill>
                <a:latin typeface="Marianne" panose="02000000000000000000" pitchFamily="50" charset="0"/>
              </a:rPr>
              <a:t>Ce dispositif participe de l’école inclusive telle qu’elle a notamment été consacrée par la loi n°2019-791 du 26 juillet 2019 « pour une école de la confiance » et par les principes définis aux articles L.111-1, L111-2 et L.112-2 du code de l’éducation, applicables aux établissements d’enseignement français à l’étranger du réseau de l’AEFE. </a:t>
            </a:r>
          </a:p>
          <a:p>
            <a:pPr marL="0" indent="0" algn="just">
              <a:lnSpc>
                <a:spcPct val="134000"/>
              </a:lnSpc>
              <a:spcBef>
                <a:spcPts val="0"/>
              </a:spcBef>
              <a:buNone/>
            </a:pPr>
            <a:endParaRPr lang="fr-FR" sz="2600" b="1" dirty="0">
              <a:solidFill>
                <a:srgbClr val="002060"/>
              </a:solidFill>
              <a:latin typeface="Marianne" panose="02000000000000000000" pitchFamily="50" charset="0"/>
            </a:endParaRPr>
          </a:p>
          <a:p>
            <a:pPr algn="just">
              <a:lnSpc>
                <a:spcPct val="134000"/>
              </a:lnSpc>
              <a:spcBef>
                <a:spcPts val="0"/>
              </a:spcBef>
            </a:pPr>
            <a:r>
              <a:rPr lang="fr-FR" sz="2600" dirty="0">
                <a:solidFill>
                  <a:srgbClr val="002060"/>
                </a:solidFill>
                <a:latin typeface="Marianne" panose="02000000000000000000" pitchFamily="50" charset="0"/>
              </a:rPr>
              <a:t>Au terme de l’article L.452-2 du code de l’éducation, l’AEFE a en effet, notamment, pour objet « de veiller au respect des principes de l’école inclusive envers les élèves à besoins éducatifs particuliers ». </a:t>
            </a:r>
            <a:r>
              <a:rPr lang="fr-FR" sz="2600" b="1" dirty="0">
                <a:solidFill>
                  <a:srgbClr val="002060"/>
                </a:solidFill>
                <a:latin typeface="Marianne" panose="02000000000000000000" pitchFamily="50" charset="0"/>
              </a:rPr>
              <a:t>Ainsi, tous les élèves français du réseau des établissements d’enseignement français à l’étranger homologués par le ministère en charge de l’Education nationale bénéficient des dispositions relatives à l’inclusion scolaire. </a:t>
            </a:r>
          </a:p>
          <a:p>
            <a:pPr algn="just">
              <a:lnSpc>
                <a:spcPct val="134000"/>
              </a:lnSpc>
              <a:spcBef>
                <a:spcPts val="0"/>
              </a:spcBef>
            </a:pPr>
            <a:endParaRPr lang="fr-FR" sz="2600" dirty="0">
              <a:solidFill>
                <a:srgbClr val="002060"/>
              </a:solidFill>
              <a:latin typeface="Marianne" panose="02000000000000000000" pitchFamily="50" charset="0"/>
            </a:endParaRPr>
          </a:p>
          <a:p>
            <a:pPr algn="just">
              <a:lnSpc>
                <a:spcPct val="134000"/>
              </a:lnSpc>
              <a:spcBef>
                <a:spcPts val="0"/>
              </a:spcBef>
            </a:pPr>
            <a:r>
              <a:rPr lang="fr-FR" sz="2600" dirty="0">
                <a:solidFill>
                  <a:srgbClr val="002060"/>
                </a:solidFill>
                <a:latin typeface="Marianne" panose="02000000000000000000" pitchFamily="50" charset="0"/>
              </a:rPr>
              <a:t>Une circulaire du 13 août 2021 du ministère en charge de l’éducation nationale (NOR : MENE2121008C) vient préciser les modalités de prise en compte des élèves à besoins éducatifs particuliers scolarisés dans un établissement de l’enseignement français à l’étranger.</a:t>
            </a:r>
          </a:p>
          <a:p>
            <a:endParaRPr lang="fr-FR" dirty="0"/>
          </a:p>
        </p:txBody>
      </p:sp>
      <p:pic>
        <p:nvPicPr>
          <p:cNvPr id="6" name="Image 5">
            <a:extLst>
              <a:ext uri="{FF2B5EF4-FFF2-40B4-BE49-F238E27FC236}">
                <a16:creationId xmlns:a16="http://schemas.microsoft.com/office/drawing/2014/main" id="{33058C87-3E13-40A7-8F32-6B1A2829C76C}"/>
              </a:ext>
            </a:extLst>
          </p:cNvPr>
          <p:cNvPicPr>
            <a:picLocks noChangeAspect="1"/>
          </p:cNvPicPr>
          <p:nvPr/>
        </p:nvPicPr>
        <p:blipFill>
          <a:blip r:embed="rId2"/>
          <a:stretch>
            <a:fillRect/>
          </a:stretch>
        </p:blipFill>
        <p:spPr>
          <a:xfrm>
            <a:off x="10014856" y="461738"/>
            <a:ext cx="1153583" cy="912038"/>
          </a:xfrm>
          <a:prstGeom prst="rect">
            <a:avLst/>
          </a:prstGeom>
        </p:spPr>
      </p:pic>
    </p:spTree>
    <p:extLst>
      <p:ext uri="{BB962C8B-B14F-4D97-AF65-F5344CB8AC3E}">
        <p14:creationId xmlns:p14="http://schemas.microsoft.com/office/powerpoint/2010/main" val="28204412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B994A14-FA2A-4790-BFB7-BA1BA419F6A2}"/>
              </a:ext>
            </a:extLst>
          </p:cNvPr>
          <p:cNvSpPr>
            <a:spLocks noGrp="1"/>
          </p:cNvSpPr>
          <p:nvPr>
            <p:ph type="title"/>
          </p:nvPr>
        </p:nvSpPr>
        <p:spPr/>
        <p:txBody>
          <a:bodyPr>
            <a:normAutofit/>
          </a:bodyPr>
          <a:lstStyle/>
          <a:p>
            <a:r>
              <a:rPr lang="fr-FR" sz="3600" b="1" dirty="0">
                <a:solidFill>
                  <a:srgbClr val="FF0000"/>
                </a:solidFill>
                <a:latin typeface="Marianne" panose="02000000000000000000" pitchFamily="50" charset="0"/>
              </a:rPr>
              <a:t>Conditions d’accès / public concerné</a:t>
            </a:r>
          </a:p>
        </p:txBody>
      </p:sp>
      <p:sp>
        <p:nvSpPr>
          <p:cNvPr id="3" name="Espace réservé du contenu 2">
            <a:extLst>
              <a:ext uri="{FF2B5EF4-FFF2-40B4-BE49-F238E27FC236}">
                <a16:creationId xmlns:a16="http://schemas.microsoft.com/office/drawing/2014/main" id="{1C75868E-8A49-4A93-8F8C-E68AA97E44A0}"/>
              </a:ext>
            </a:extLst>
          </p:cNvPr>
          <p:cNvSpPr>
            <a:spLocks noGrp="1"/>
          </p:cNvSpPr>
          <p:nvPr>
            <p:ph idx="1"/>
          </p:nvPr>
        </p:nvSpPr>
        <p:spPr/>
        <p:txBody>
          <a:bodyPr/>
          <a:lstStyle/>
          <a:p>
            <a:pPr>
              <a:lnSpc>
                <a:spcPct val="114000"/>
              </a:lnSpc>
              <a:spcBef>
                <a:spcPts val="0"/>
              </a:spcBef>
            </a:pPr>
            <a:r>
              <a:rPr lang="fr-FR" sz="2000" dirty="0">
                <a:solidFill>
                  <a:srgbClr val="002060"/>
                </a:solidFill>
                <a:latin typeface="Marianne" panose="02000000000000000000" pitchFamily="50" charset="0"/>
              </a:rPr>
              <a:t>Enfants de nationalité française</a:t>
            </a:r>
          </a:p>
          <a:p>
            <a:pPr marL="0" indent="0">
              <a:lnSpc>
                <a:spcPct val="114000"/>
              </a:lnSpc>
              <a:spcBef>
                <a:spcPts val="0"/>
              </a:spcBef>
              <a:buNone/>
            </a:pPr>
            <a:endParaRPr lang="fr-FR" sz="2000" dirty="0">
              <a:solidFill>
                <a:srgbClr val="002060"/>
              </a:solidFill>
              <a:latin typeface="Marianne" panose="02000000000000000000" pitchFamily="50" charset="0"/>
            </a:endParaRPr>
          </a:p>
          <a:p>
            <a:pPr>
              <a:lnSpc>
                <a:spcPct val="114000"/>
              </a:lnSpc>
              <a:spcBef>
                <a:spcPts val="0"/>
              </a:spcBef>
            </a:pPr>
            <a:r>
              <a:rPr lang="fr-FR" sz="2000" dirty="0">
                <a:solidFill>
                  <a:srgbClr val="002060"/>
                </a:solidFill>
                <a:latin typeface="Marianne" panose="02000000000000000000" pitchFamily="50" charset="0"/>
              </a:rPr>
              <a:t>Âgés de plus de 3 ans dans l’année civile</a:t>
            </a:r>
          </a:p>
          <a:p>
            <a:pPr>
              <a:lnSpc>
                <a:spcPct val="114000"/>
              </a:lnSpc>
              <a:spcBef>
                <a:spcPts val="0"/>
              </a:spcBef>
            </a:pPr>
            <a:endParaRPr lang="fr-FR" sz="2000" dirty="0">
              <a:solidFill>
                <a:srgbClr val="002060"/>
              </a:solidFill>
              <a:latin typeface="Marianne" panose="02000000000000000000" pitchFamily="50" charset="0"/>
            </a:endParaRPr>
          </a:p>
          <a:p>
            <a:pPr>
              <a:lnSpc>
                <a:spcPct val="114000"/>
              </a:lnSpc>
              <a:spcBef>
                <a:spcPts val="0"/>
              </a:spcBef>
            </a:pPr>
            <a:r>
              <a:rPr lang="fr-FR" sz="2000" dirty="0">
                <a:solidFill>
                  <a:srgbClr val="002060"/>
                </a:solidFill>
                <a:latin typeface="Marianne" panose="02000000000000000000" pitchFamily="50" charset="0"/>
              </a:rPr>
              <a:t>Inscrits au Registre des Français établis hors de France</a:t>
            </a:r>
          </a:p>
          <a:p>
            <a:pPr>
              <a:lnSpc>
                <a:spcPct val="114000"/>
              </a:lnSpc>
              <a:spcBef>
                <a:spcPts val="0"/>
              </a:spcBef>
            </a:pPr>
            <a:endParaRPr lang="fr-FR" sz="2000" dirty="0">
              <a:solidFill>
                <a:srgbClr val="002060"/>
              </a:solidFill>
              <a:latin typeface="Marianne" panose="02000000000000000000" pitchFamily="50" charset="0"/>
            </a:endParaRPr>
          </a:p>
          <a:p>
            <a:pPr>
              <a:lnSpc>
                <a:spcPct val="114000"/>
              </a:lnSpc>
              <a:spcBef>
                <a:spcPts val="0"/>
              </a:spcBef>
            </a:pPr>
            <a:r>
              <a:rPr lang="fr-FR" sz="2000" dirty="0">
                <a:solidFill>
                  <a:srgbClr val="002060"/>
                </a:solidFill>
                <a:latin typeface="Marianne" panose="02000000000000000000" pitchFamily="50" charset="0"/>
              </a:rPr>
              <a:t>Résidence avec au moins l’un des deux parents ou un tuteur légal</a:t>
            </a:r>
          </a:p>
          <a:p>
            <a:pPr>
              <a:lnSpc>
                <a:spcPct val="114000"/>
              </a:lnSpc>
              <a:spcBef>
                <a:spcPts val="0"/>
              </a:spcBef>
            </a:pPr>
            <a:endParaRPr lang="fr-FR" sz="2000" dirty="0">
              <a:solidFill>
                <a:srgbClr val="002060"/>
              </a:solidFill>
              <a:latin typeface="Marianne" panose="02000000000000000000" pitchFamily="50" charset="0"/>
            </a:endParaRPr>
          </a:p>
          <a:p>
            <a:pPr>
              <a:lnSpc>
                <a:spcPct val="114000"/>
              </a:lnSpc>
              <a:spcBef>
                <a:spcPts val="0"/>
              </a:spcBef>
            </a:pPr>
            <a:r>
              <a:rPr lang="fr-FR" sz="2000" dirty="0">
                <a:solidFill>
                  <a:srgbClr val="002060"/>
                </a:solidFill>
                <a:latin typeface="Marianne" panose="02000000000000000000" pitchFamily="50" charset="0"/>
              </a:rPr>
              <a:t>Inscription ou en cours d’inscription dans un établissement homologué</a:t>
            </a:r>
          </a:p>
          <a:p>
            <a:pPr>
              <a:lnSpc>
                <a:spcPct val="114000"/>
              </a:lnSpc>
              <a:spcBef>
                <a:spcPts val="0"/>
              </a:spcBef>
            </a:pPr>
            <a:endParaRPr lang="fr-FR" sz="2000" dirty="0">
              <a:solidFill>
                <a:srgbClr val="002060"/>
              </a:solidFill>
              <a:latin typeface="Marianne" panose="02000000000000000000" pitchFamily="50" charset="0"/>
            </a:endParaRPr>
          </a:p>
          <a:p>
            <a:pPr marL="0" indent="0">
              <a:buNone/>
            </a:pPr>
            <a:endParaRPr lang="fr-FR" dirty="0">
              <a:latin typeface="Marianne" panose="02000000000000000000" pitchFamily="50" charset="0"/>
            </a:endParaRPr>
          </a:p>
          <a:p>
            <a:endParaRPr lang="fr-FR" dirty="0"/>
          </a:p>
        </p:txBody>
      </p:sp>
      <p:pic>
        <p:nvPicPr>
          <p:cNvPr id="5" name="Image 4">
            <a:extLst>
              <a:ext uri="{FF2B5EF4-FFF2-40B4-BE49-F238E27FC236}">
                <a16:creationId xmlns:a16="http://schemas.microsoft.com/office/drawing/2014/main" id="{9D98C383-445A-4936-9645-50A06E7BA7C7}"/>
              </a:ext>
            </a:extLst>
          </p:cNvPr>
          <p:cNvPicPr>
            <a:picLocks noChangeAspect="1"/>
          </p:cNvPicPr>
          <p:nvPr/>
        </p:nvPicPr>
        <p:blipFill>
          <a:blip r:embed="rId2"/>
          <a:stretch>
            <a:fillRect/>
          </a:stretch>
        </p:blipFill>
        <p:spPr>
          <a:xfrm>
            <a:off x="10014856" y="461738"/>
            <a:ext cx="1153583" cy="912038"/>
          </a:xfrm>
          <a:prstGeom prst="rect">
            <a:avLst/>
          </a:prstGeom>
        </p:spPr>
      </p:pic>
    </p:spTree>
    <p:extLst>
      <p:ext uri="{BB962C8B-B14F-4D97-AF65-F5344CB8AC3E}">
        <p14:creationId xmlns:p14="http://schemas.microsoft.com/office/powerpoint/2010/main" val="29276596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D8642B-DB4C-4242-B452-B6FD8AF605AC}"/>
              </a:ext>
            </a:extLst>
          </p:cNvPr>
          <p:cNvSpPr>
            <a:spLocks noGrp="1"/>
          </p:cNvSpPr>
          <p:nvPr>
            <p:ph type="title"/>
          </p:nvPr>
        </p:nvSpPr>
        <p:spPr/>
        <p:txBody>
          <a:bodyPr>
            <a:normAutofit/>
          </a:bodyPr>
          <a:lstStyle/>
          <a:p>
            <a:r>
              <a:rPr lang="fr-FR" sz="3600" b="1" dirty="0">
                <a:solidFill>
                  <a:srgbClr val="FF0000"/>
                </a:solidFill>
                <a:latin typeface="Marianne" panose="02000000000000000000" pitchFamily="50" charset="0"/>
              </a:rPr>
              <a:t>Conditions d’attribution</a:t>
            </a:r>
          </a:p>
        </p:txBody>
      </p:sp>
      <p:sp>
        <p:nvSpPr>
          <p:cNvPr id="3" name="Espace réservé du contenu 2">
            <a:extLst>
              <a:ext uri="{FF2B5EF4-FFF2-40B4-BE49-F238E27FC236}">
                <a16:creationId xmlns:a16="http://schemas.microsoft.com/office/drawing/2014/main" id="{9581F985-E2EA-4A39-BEF2-A0740829AE1C}"/>
              </a:ext>
            </a:extLst>
          </p:cNvPr>
          <p:cNvSpPr>
            <a:spLocks noGrp="1"/>
          </p:cNvSpPr>
          <p:nvPr>
            <p:ph idx="1"/>
          </p:nvPr>
        </p:nvSpPr>
        <p:spPr>
          <a:xfrm>
            <a:off x="929640" y="1690688"/>
            <a:ext cx="10515600" cy="5084581"/>
          </a:xfrm>
        </p:spPr>
        <p:txBody>
          <a:bodyPr>
            <a:normAutofit fontScale="62500" lnSpcReduction="20000"/>
          </a:bodyPr>
          <a:lstStyle/>
          <a:p>
            <a:pPr algn="just">
              <a:lnSpc>
                <a:spcPct val="134000"/>
              </a:lnSpc>
              <a:spcBef>
                <a:spcPts val="0"/>
              </a:spcBef>
            </a:pPr>
            <a:r>
              <a:rPr lang="fr-FR" sz="2600" dirty="0">
                <a:solidFill>
                  <a:srgbClr val="002060"/>
                </a:solidFill>
                <a:latin typeface="Marianne" panose="02000000000000000000" pitchFamily="50" charset="0"/>
              </a:rPr>
              <a:t>L’élève doit être titulaire d’une notification de décision d’une Maison départementale des personnes handicapées (MDPH) reconnaissant un taux d’incapacité permanente d’au moins 50% et attribuant à l’élève une aide humaine (AESH).</a:t>
            </a:r>
          </a:p>
          <a:p>
            <a:pPr marL="0" indent="0" algn="just">
              <a:lnSpc>
                <a:spcPct val="134000"/>
              </a:lnSpc>
              <a:spcBef>
                <a:spcPts val="0"/>
              </a:spcBef>
              <a:buNone/>
            </a:pPr>
            <a:endParaRPr lang="fr-FR" sz="2600" dirty="0">
              <a:solidFill>
                <a:srgbClr val="002060"/>
              </a:solidFill>
              <a:latin typeface="Marianne" panose="02000000000000000000" pitchFamily="50" charset="0"/>
            </a:endParaRPr>
          </a:p>
          <a:p>
            <a:pPr algn="just">
              <a:lnSpc>
                <a:spcPct val="134000"/>
              </a:lnSpc>
              <a:spcBef>
                <a:spcPts val="0"/>
              </a:spcBef>
            </a:pPr>
            <a:r>
              <a:rPr lang="fr-FR" sz="2600" dirty="0">
                <a:solidFill>
                  <a:srgbClr val="002060"/>
                </a:solidFill>
                <a:latin typeface="Marianne" panose="02000000000000000000" pitchFamily="50" charset="0"/>
              </a:rPr>
              <a:t> Sauf dérogation existante, l’élève doit être effectivement inscrit et fréquenter un établissement (ou une classe) homologué(e) par le ministère de l’Éducation nationale (MEN).</a:t>
            </a:r>
          </a:p>
          <a:p>
            <a:pPr algn="just">
              <a:lnSpc>
                <a:spcPct val="134000"/>
              </a:lnSpc>
              <a:spcBef>
                <a:spcPts val="0"/>
              </a:spcBef>
            </a:pPr>
            <a:endParaRPr lang="fr-FR" sz="2600" dirty="0">
              <a:solidFill>
                <a:srgbClr val="002060"/>
              </a:solidFill>
              <a:latin typeface="Marianne" panose="02000000000000000000" pitchFamily="50" charset="0"/>
            </a:endParaRPr>
          </a:p>
          <a:p>
            <a:pPr algn="just">
              <a:lnSpc>
                <a:spcPct val="134000"/>
              </a:lnSpc>
              <a:spcBef>
                <a:spcPts val="0"/>
              </a:spcBef>
            </a:pPr>
            <a:r>
              <a:rPr lang="fr-FR" sz="2600" dirty="0">
                <a:solidFill>
                  <a:srgbClr val="002060"/>
                </a:solidFill>
                <a:latin typeface="Marianne" panose="02000000000000000000" pitchFamily="50" charset="0"/>
              </a:rPr>
              <a:t>Depuis 2021, l’aide peut être accordée sans condition de ressources et de patrimoine. Le demandeur doit cependant attester de la non-perception d’allocations familiales en France et présenter les justificatifs d'autres aides financières perçues par la famille pour l'accompagnement de l'élève en situation de handicap (par exemples aides des autorités locales, de l’employeur, </a:t>
            </a:r>
            <a:r>
              <a:rPr lang="fr-FR" sz="2600" dirty="0" err="1">
                <a:solidFill>
                  <a:srgbClr val="002060"/>
                </a:solidFill>
                <a:latin typeface="Marianne" panose="02000000000000000000" pitchFamily="50" charset="0"/>
              </a:rPr>
              <a:t>etc</a:t>
            </a:r>
            <a:r>
              <a:rPr lang="fr-FR" sz="2600" dirty="0">
                <a:solidFill>
                  <a:srgbClr val="002060"/>
                </a:solidFill>
                <a:latin typeface="Marianne" panose="02000000000000000000" pitchFamily="50" charset="0"/>
              </a:rPr>
              <a:t>).</a:t>
            </a:r>
          </a:p>
          <a:p>
            <a:pPr algn="just">
              <a:lnSpc>
                <a:spcPct val="134000"/>
              </a:lnSpc>
              <a:spcBef>
                <a:spcPts val="0"/>
              </a:spcBef>
            </a:pPr>
            <a:endParaRPr lang="fr-FR" sz="2600" dirty="0">
              <a:solidFill>
                <a:srgbClr val="002060"/>
              </a:solidFill>
              <a:latin typeface="Marianne" panose="02000000000000000000" pitchFamily="50" charset="0"/>
            </a:endParaRPr>
          </a:p>
          <a:p>
            <a:pPr algn="just">
              <a:lnSpc>
                <a:spcPct val="134000"/>
              </a:lnSpc>
              <a:spcBef>
                <a:spcPts val="0"/>
              </a:spcBef>
            </a:pPr>
            <a:r>
              <a:rPr lang="fr-FR" sz="2600" dirty="0">
                <a:solidFill>
                  <a:srgbClr val="002060"/>
                </a:solidFill>
                <a:latin typeface="Marianne" panose="02000000000000000000" pitchFamily="50" charset="0"/>
              </a:rPr>
              <a:t>L’aide est versée directement aux établissements scolaires, qui la rétrocèdent aux familles sur présentation des justificatifs de paiement des rémunérations versées à l’AESH</a:t>
            </a:r>
            <a:r>
              <a:rPr lang="fr-FR" sz="2600" dirty="0">
                <a:latin typeface="Marianne" panose="02000000000000000000" pitchFamily="50" charset="0"/>
              </a:rPr>
              <a:t>.</a:t>
            </a:r>
          </a:p>
          <a:p>
            <a:pPr algn="just">
              <a:lnSpc>
                <a:spcPct val="134000"/>
              </a:lnSpc>
              <a:spcBef>
                <a:spcPts val="0"/>
              </a:spcBef>
            </a:pPr>
            <a:endParaRPr lang="fr-FR" sz="2600" dirty="0">
              <a:latin typeface="Marianne" panose="02000000000000000000" pitchFamily="50" charset="0"/>
            </a:endParaRPr>
          </a:p>
          <a:p>
            <a:pPr algn="just">
              <a:lnSpc>
                <a:spcPct val="134000"/>
              </a:lnSpc>
              <a:spcBef>
                <a:spcPts val="0"/>
              </a:spcBef>
            </a:pPr>
            <a:r>
              <a:rPr lang="fr-FR" sz="2600" dirty="0">
                <a:solidFill>
                  <a:srgbClr val="002060"/>
                </a:solidFill>
                <a:latin typeface="Marianne" panose="02000000000000000000" pitchFamily="50" charset="0"/>
              </a:rPr>
              <a:t>L’aide ne constitue pas un droit et doit faire l’objet d’un réexamen chaque année. </a:t>
            </a:r>
          </a:p>
          <a:p>
            <a:pPr algn="just">
              <a:lnSpc>
                <a:spcPct val="134000"/>
              </a:lnSpc>
              <a:spcBef>
                <a:spcPts val="0"/>
              </a:spcBef>
            </a:pPr>
            <a:endParaRPr lang="fr-FR" dirty="0"/>
          </a:p>
        </p:txBody>
      </p:sp>
      <p:pic>
        <p:nvPicPr>
          <p:cNvPr id="5" name="Image 4">
            <a:extLst>
              <a:ext uri="{FF2B5EF4-FFF2-40B4-BE49-F238E27FC236}">
                <a16:creationId xmlns:a16="http://schemas.microsoft.com/office/drawing/2014/main" id="{1B7A1D77-4383-45E3-97F0-AB4A7275A194}"/>
              </a:ext>
            </a:extLst>
          </p:cNvPr>
          <p:cNvPicPr>
            <a:picLocks noChangeAspect="1"/>
          </p:cNvPicPr>
          <p:nvPr/>
        </p:nvPicPr>
        <p:blipFill>
          <a:blip r:embed="rId2"/>
          <a:stretch>
            <a:fillRect/>
          </a:stretch>
        </p:blipFill>
        <p:spPr>
          <a:xfrm>
            <a:off x="10014856" y="461738"/>
            <a:ext cx="1153583" cy="912038"/>
          </a:xfrm>
          <a:prstGeom prst="rect">
            <a:avLst/>
          </a:prstGeom>
        </p:spPr>
      </p:pic>
    </p:spTree>
    <p:extLst>
      <p:ext uri="{BB962C8B-B14F-4D97-AF65-F5344CB8AC3E}">
        <p14:creationId xmlns:p14="http://schemas.microsoft.com/office/powerpoint/2010/main" val="6203067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F4ABCF8-DFB0-4B06-8837-3BB14FC26C61}"/>
              </a:ext>
            </a:extLst>
          </p:cNvPr>
          <p:cNvSpPr>
            <a:spLocks noGrp="1"/>
          </p:cNvSpPr>
          <p:nvPr>
            <p:ph type="title"/>
          </p:nvPr>
        </p:nvSpPr>
        <p:spPr/>
        <p:txBody>
          <a:bodyPr>
            <a:normAutofit/>
          </a:bodyPr>
          <a:lstStyle/>
          <a:p>
            <a:br>
              <a:rPr lang="fr-FR" sz="3600" b="1" dirty="0">
                <a:solidFill>
                  <a:srgbClr val="FF0000"/>
                </a:solidFill>
                <a:latin typeface="Marianne" panose="02000000000000000000" pitchFamily="50" charset="0"/>
              </a:rPr>
            </a:br>
            <a:r>
              <a:rPr lang="fr-FR" sz="3600" b="1" dirty="0">
                <a:solidFill>
                  <a:srgbClr val="FF0000"/>
                </a:solidFill>
                <a:latin typeface="Marianne" panose="02000000000000000000" pitchFamily="50" charset="0"/>
              </a:rPr>
              <a:t>Calcul du montant de l’aide</a:t>
            </a:r>
          </a:p>
        </p:txBody>
      </p:sp>
      <p:sp>
        <p:nvSpPr>
          <p:cNvPr id="3" name="Espace réservé du contenu 2">
            <a:extLst>
              <a:ext uri="{FF2B5EF4-FFF2-40B4-BE49-F238E27FC236}">
                <a16:creationId xmlns:a16="http://schemas.microsoft.com/office/drawing/2014/main" id="{2E8275CC-9F2A-4CE5-98D7-05E00F9E7CAF}"/>
              </a:ext>
            </a:extLst>
          </p:cNvPr>
          <p:cNvSpPr>
            <a:spLocks noGrp="1"/>
          </p:cNvSpPr>
          <p:nvPr>
            <p:ph idx="1"/>
          </p:nvPr>
        </p:nvSpPr>
        <p:spPr/>
        <p:txBody>
          <a:bodyPr>
            <a:normAutofit fontScale="92500" lnSpcReduction="10000"/>
          </a:bodyPr>
          <a:lstStyle/>
          <a:p>
            <a:pPr algn="just">
              <a:lnSpc>
                <a:spcPct val="134000"/>
              </a:lnSpc>
              <a:spcBef>
                <a:spcPts val="0"/>
              </a:spcBef>
            </a:pPr>
            <a:r>
              <a:rPr lang="fr-FR" sz="1700" dirty="0">
                <a:solidFill>
                  <a:srgbClr val="002060"/>
                </a:solidFill>
                <a:latin typeface="Marianne" panose="02000000000000000000" pitchFamily="50" charset="0"/>
                <a:ea typeface="Times New Roman" panose="02020603050405020304" pitchFamily="18" charset="0"/>
              </a:rPr>
              <a:t>Le coût horaire de l’AESH est fixé pour chaque circonscription consulaire par l’AEFE, en concertation avec le poste consulaire et selon des barèmes de rémunération au niveau local.</a:t>
            </a:r>
          </a:p>
          <a:p>
            <a:pPr algn="just">
              <a:lnSpc>
                <a:spcPct val="134000"/>
              </a:lnSpc>
              <a:spcBef>
                <a:spcPts val="0"/>
              </a:spcBef>
            </a:pPr>
            <a:endParaRPr lang="fr-FR" sz="1700" dirty="0">
              <a:solidFill>
                <a:srgbClr val="002060"/>
              </a:solidFill>
              <a:latin typeface="Marianne" panose="02000000000000000000" pitchFamily="50" charset="0"/>
              <a:ea typeface="Times New Roman" panose="02020603050405020304" pitchFamily="18" charset="0"/>
            </a:endParaRPr>
          </a:p>
          <a:p>
            <a:pPr algn="just">
              <a:lnSpc>
                <a:spcPct val="134000"/>
              </a:lnSpc>
              <a:spcBef>
                <a:spcPts val="0"/>
              </a:spcBef>
            </a:pPr>
            <a:r>
              <a:rPr lang="fr-FR" sz="1700" dirty="0">
                <a:solidFill>
                  <a:srgbClr val="002060"/>
                </a:solidFill>
                <a:latin typeface="Marianne" panose="02000000000000000000" pitchFamily="50" charset="0"/>
                <a:ea typeface="Times New Roman" panose="02020603050405020304" pitchFamily="18" charset="0"/>
              </a:rPr>
              <a:t>Ce taux horaire est multiplié par le nombre d’heures hebdomadaires spécifiées pour « l’aide humaine » dans la notification de décision de la MDPH. Si la MDPH a accordé une aide humaine dite mutualisée, l’élève en situation de handicap n’a pas besoin d’un accompagnement constant et intensif. En conséquence, l’AEFE accorde une aide limitée à un maximum de 12 heures par semaine.</a:t>
            </a:r>
          </a:p>
          <a:p>
            <a:pPr algn="just">
              <a:lnSpc>
                <a:spcPct val="134000"/>
              </a:lnSpc>
              <a:spcBef>
                <a:spcPts val="0"/>
              </a:spcBef>
            </a:pPr>
            <a:endParaRPr lang="fr-FR" sz="1700" dirty="0">
              <a:solidFill>
                <a:srgbClr val="002060"/>
              </a:solidFill>
              <a:latin typeface="Marianne" panose="02000000000000000000" pitchFamily="50" charset="0"/>
              <a:ea typeface="Times New Roman" panose="02020603050405020304" pitchFamily="18" charset="0"/>
            </a:endParaRPr>
          </a:p>
          <a:p>
            <a:pPr algn="just">
              <a:lnSpc>
                <a:spcPct val="134000"/>
              </a:lnSpc>
              <a:spcBef>
                <a:spcPts val="0"/>
              </a:spcBef>
            </a:pPr>
            <a:r>
              <a:rPr lang="fr-FR" sz="1700" dirty="0">
                <a:solidFill>
                  <a:srgbClr val="002060"/>
                </a:solidFill>
                <a:latin typeface="Marianne" panose="02000000000000000000" pitchFamily="50" charset="0"/>
                <a:ea typeface="Times New Roman" panose="02020603050405020304" pitchFamily="18" charset="0"/>
              </a:rPr>
              <a:t>L’aide s’applique sur le nombre de semaines de présence effective prévues pour l’accompagnant au sein de l’établissement et dans la limite de 36 semaines sur l’année.</a:t>
            </a:r>
          </a:p>
          <a:p>
            <a:pPr algn="just">
              <a:lnSpc>
                <a:spcPct val="134000"/>
              </a:lnSpc>
              <a:spcBef>
                <a:spcPts val="0"/>
              </a:spcBef>
            </a:pPr>
            <a:endParaRPr lang="fr-FR" sz="1700" dirty="0">
              <a:solidFill>
                <a:srgbClr val="002060"/>
              </a:solidFill>
              <a:latin typeface="Marianne" panose="02000000000000000000" pitchFamily="50" charset="0"/>
              <a:ea typeface="Times New Roman" panose="02020603050405020304" pitchFamily="18" charset="0"/>
            </a:endParaRPr>
          </a:p>
          <a:p>
            <a:pPr algn="just">
              <a:lnSpc>
                <a:spcPct val="134000"/>
              </a:lnSpc>
              <a:spcBef>
                <a:spcPts val="0"/>
              </a:spcBef>
            </a:pPr>
            <a:r>
              <a:rPr lang="fr-FR" sz="1700" dirty="0">
                <a:solidFill>
                  <a:srgbClr val="002060"/>
                </a:solidFill>
                <a:latin typeface="Marianne" panose="02000000000000000000" pitchFamily="50" charset="0"/>
                <a:ea typeface="Times New Roman" panose="02020603050405020304" pitchFamily="18" charset="0"/>
              </a:rPr>
              <a:t>Le montant de l’aide peut être diminué, le cas échéant, des autres aides financières versées à la famille par d'autres organismes (entreprises, autorités locales, etc.) au titre de l'accompagnement d'un enfant en situation de handicap.</a:t>
            </a:r>
          </a:p>
        </p:txBody>
      </p:sp>
      <p:pic>
        <p:nvPicPr>
          <p:cNvPr id="5" name="Image 4">
            <a:extLst>
              <a:ext uri="{FF2B5EF4-FFF2-40B4-BE49-F238E27FC236}">
                <a16:creationId xmlns:a16="http://schemas.microsoft.com/office/drawing/2014/main" id="{97BB9709-99CC-454D-A7B6-B8EF43D4B67E}"/>
              </a:ext>
            </a:extLst>
          </p:cNvPr>
          <p:cNvPicPr>
            <a:picLocks noChangeAspect="1"/>
          </p:cNvPicPr>
          <p:nvPr/>
        </p:nvPicPr>
        <p:blipFill>
          <a:blip r:embed="rId2"/>
          <a:stretch>
            <a:fillRect/>
          </a:stretch>
        </p:blipFill>
        <p:spPr>
          <a:xfrm>
            <a:off x="10267405" y="390100"/>
            <a:ext cx="1153583" cy="912038"/>
          </a:xfrm>
          <a:prstGeom prst="rect">
            <a:avLst/>
          </a:prstGeom>
        </p:spPr>
      </p:pic>
    </p:spTree>
    <p:extLst>
      <p:ext uri="{BB962C8B-B14F-4D97-AF65-F5344CB8AC3E}">
        <p14:creationId xmlns:p14="http://schemas.microsoft.com/office/powerpoint/2010/main" val="30572472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1EFA33C-8B61-4663-B117-1AC38E08C58F}"/>
              </a:ext>
            </a:extLst>
          </p:cNvPr>
          <p:cNvSpPr>
            <a:spLocks noGrp="1"/>
          </p:cNvSpPr>
          <p:nvPr>
            <p:ph type="title"/>
          </p:nvPr>
        </p:nvSpPr>
        <p:spPr/>
        <p:txBody>
          <a:bodyPr>
            <a:normAutofit/>
          </a:bodyPr>
          <a:lstStyle/>
          <a:p>
            <a:r>
              <a:rPr lang="fr-FR" sz="3600" b="1" dirty="0">
                <a:solidFill>
                  <a:srgbClr val="FF0000"/>
                </a:solidFill>
                <a:latin typeface="Marianne" panose="02000000000000000000" pitchFamily="50" charset="0"/>
              </a:rPr>
              <a:t>Évolution du budget alloué au dispositif</a:t>
            </a:r>
          </a:p>
        </p:txBody>
      </p:sp>
      <p:pic>
        <p:nvPicPr>
          <p:cNvPr id="5" name="Image 4">
            <a:extLst>
              <a:ext uri="{FF2B5EF4-FFF2-40B4-BE49-F238E27FC236}">
                <a16:creationId xmlns:a16="http://schemas.microsoft.com/office/drawing/2014/main" id="{A7C7C7AD-6EA3-4432-B3D3-44B9875F3869}"/>
              </a:ext>
            </a:extLst>
          </p:cNvPr>
          <p:cNvPicPr>
            <a:picLocks noChangeAspect="1"/>
          </p:cNvPicPr>
          <p:nvPr/>
        </p:nvPicPr>
        <p:blipFill>
          <a:blip r:embed="rId2"/>
          <a:stretch>
            <a:fillRect/>
          </a:stretch>
        </p:blipFill>
        <p:spPr>
          <a:xfrm>
            <a:off x="10014856" y="461738"/>
            <a:ext cx="1153583" cy="912038"/>
          </a:xfrm>
          <a:prstGeom prst="rect">
            <a:avLst/>
          </a:prstGeom>
        </p:spPr>
      </p:pic>
      <p:graphicFrame>
        <p:nvGraphicFramePr>
          <p:cNvPr id="11" name="Graphique 10">
            <a:extLst>
              <a:ext uri="{FF2B5EF4-FFF2-40B4-BE49-F238E27FC236}">
                <a16:creationId xmlns:a16="http://schemas.microsoft.com/office/drawing/2014/main" id="{71FCEC28-B23E-4734-8802-01D67F81AC59}"/>
              </a:ext>
            </a:extLst>
          </p:cNvPr>
          <p:cNvGraphicFramePr>
            <a:graphicFrameLocks/>
          </p:cNvGraphicFramePr>
          <p:nvPr>
            <p:extLst>
              <p:ext uri="{D42A27DB-BD31-4B8C-83A1-F6EECF244321}">
                <p14:modId xmlns:p14="http://schemas.microsoft.com/office/powerpoint/2010/main" val="820503207"/>
              </p:ext>
            </p:extLst>
          </p:nvPr>
        </p:nvGraphicFramePr>
        <p:xfrm>
          <a:off x="4185761" y="2168672"/>
          <a:ext cx="6847998" cy="289971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Tableau 3">
            <a:extLst>
              <a:ext uri="{FF2B5EF4-FFF2-40B4-BE49-F238E27FC236}">
                <a16:creationId xmlns:a16="http://schemas.microsoft.com/office/drawing/2014/main" id="{5AD50791-2389-4642-8B7E-BA8B2AC03639}"/>
              </a:ext>
            </a:extLst>
          </p:cNvPr>
          <p:cNvGraphicFramePr>
            <a:graphicFrameLocks noGrp="1"/>
          </p:cNvGraphicFramePr>
          <p:nvPr>
            <p:extLst>
              <p:ext uri="{D42A27DB-BD31-4B8C-83A1-F6EECF244321}">
                <p14:modId xmlns:p14="http://schemas.microsoft.com/office/powerpoint/2010/main" val="3729106462"/>
              </p:ext>
            </p:extLst>
          </p:nvPr>
        </p:nvGraphicFramePr>
        <p:xfrm>
          <a:off x="1090748" y="1899739"/>
          <a:ext cx="2590800" cy="3331065"/>
        </p:xfrm>
        <a:graphic>
          <a:graphicData uri="http://schemas.openxmlformats.org/drawingml/2006/table">
            <a:tbl>
              <a:tblPr>
                <a:tableStyleId>{5C22544A-7EE6-4342-B048-85BDC9FD1C3A}</a:tableStyleId>
              </a:tblPr>
              <a:tblGrid>
                <a:gridCol w="1089034">
                  <a:extLst>
                    <a:ext uri="{9D8B030D-6E8A-4147-A177-3AD203B41FA5}">
                      <a16:colId xmlns:a16="http://schemas.microsoft.com/office/drawing/2014/main" val="3244365283"/>
                    </a:ext>
                  </a:extLst>
                </a:gridCol>
                <a:gridCol w="1501766">
                  <a:extLst>
                    <a:ext uri="{9D8B030D-6E8A-4147-A177-3AD203B41FA5}">
                      <a16:colId xmlns:a16="http://schemas.microsoft.com/office/drawing/2014/main" val="457229323"/>
                    </a:ext>
                  </a:extLst>
                </a:gridCol>
              </a:tblGrid>
              <a:tr h="316865">
                <a:tc>
                  <a:txBody>
                    <a:bodyPr/>
                    <a:lstStyle/>
                    <a:p>
                      <a:pPr algn="ctr" fontAlgn="b"/>
                      <a:r>
                        <a:rPr lang="fr-FR" sz="1100" u="none" strike="noStrike" dirty="0">
                          <a:solidFill>
                            <a:srgbClr val="002060"/>
                          </a:solidFill>
                          <a:effectLst/>
                          <a:latin typeface="Marianne" panose="02000000000000000000" pitchFamily="50" charset="0"/>
                        </a:rPr>
                        <a:t>Période</a:t>
                      </a:r>
                      <a:endParaRPr lang="fr-FR" sz="1100" b="0" i="0" u="none" strike="noStrike" dirty="0">
                        <a:solidFill>
                          <a:srgbClr val="002060"/>
                        </a:solidFill>
                        <a:effectLst/>
                        <a:latin typeface="Marianne" panose="02000000000000000000" pitchFamily="50" charset="0"/>
                      </a:endParaRPr>
                    </a:p>
                  </a:txBody>
                  <a:tcPr marL="72000" marR="72000" marT="72000" marB="72000" anchor="ctr">
                    <a:solidFill>
                      <a:schemeClr val="accent6">
                        <a:lumMod val="20000"/>
                        <a:lumOff val="80000"/>
                      </a:schemeClr>
                    </a:solidFill>
                  </a:tcPr>
                </a:tc>
                <a:tc>
                  <a:txBody>
                    <a:bodyPr/>
                    <a:lstStyle/>
                    <a:p>
                      <a:pPr algn="ctr" fontAlgn="b"/>
                      <a:r>
                        <a:rPr lang="fr-FR" sz="1100" u="none" strike="noStrike" dirty="0">
                          <a:solidFill>
                            <a:srgbClr val="002060"/>
                          </a:solidFill>
                          <a:effectLst/>
                          <a:latin typeface="Marianne" panose="02000000000000000000" pitchFamily="50" charset="0"/>
                        </a:rPr>
                        <a:t>Montant de l'enveloppe</a:t>
                      </a:r>
                      <a:endParaRPr lang="fr-FR" sz="1100" b="0" i="0" u="none" strike="noStrike" dirty="0">
                        <a:solidFill>
                          <a:srgbClr val="002060"/>
                        </a:solidFill>
                        <a:effectLst/>
                        <a:latin typeface="Marianne" panose="02000000000000000000" pitchFamily="50" charset="0"/>
                      </a:endParaRPr>
                    </a:p>
                  </a:txBody>
                  <a:tcPr marL="72000" marR="72000" marT="72000" marB="72000" anchor="ctr">
                    <a:solidFill>
                      <a:schemeClr val="accent6">
                        <a:lumMod val="20000"/>
                        <a:lumOff val="80000"/>
                      </a:schemeClr>
                    </a:solidFill>
                  </a:tcPr>
                </a:tc>
                <a:extLst>
                  <a:ext uri="{0D108BD9-81ED-4DB2-BD59-A6C34878D82A}">
                    <a16:rowId xmlns:a16="http://schemas.microsoft.com/office/drawing/2014/main" val="4286358831"/>
                  </a:ext>
                </a:extLst>
              </a:tr>
              <a:tr h="316865">
                <a:tc>
                  <a:txBody>
                    <a:bodyPr/>
                    <a:lstStyle/>
                    <a:p>
                      <a:pPr algn="ctr" fontAlgn="b"/>
                      <a:r>
                        <a:rPr lang="fr-FR" sz="1100" u="none" strike="noStrike" dirty="0">
                          <a:solidFill>
                            <a:srgbClr val="002060"/>
                          </a:solidFill>
                          <a:effectLst/>
                          <a:latin typeface="Marianne" panose="02000000000000000000" pitchFamily="50" charset="0"/>
                        </a:rPr>
                        <a:t>2015/2016</a:t>
                      </a:r>
                      <a:endParaRPr lang="fr-FR" sz="1100" b="0" i="0" u="none" strike="noStrike" dirty="0">
                        <a:solidFill>
                          <a:srgbClr val="002060"/>
                        </a:solidFill>
                        <a:effectLst/>
                        <a:latin typeface="Marianne" panose="02000000000000000000" pitchFamily="50" charset="0"/>
                      </a:endParaRPr>
                    </a:p>
                  </a:txBody>
                  <a:tcPr marL="72000" marR="72000" marT="72000" marB="72000" anchor="ctr">
                    <a:solidFill>
                      <a:schemeClr val="accent6">
                        <a:lumMod val="20000"/>
                        <a:lumOff val="80000"/>
                      </a:schemeClr>
                    </a:solidFill>
                  </a:tcPr>
                </a:tc>
                <a:tc>
                  <a:txBody>
                    <a:bodyPr/>
                    <a:lstStyle/>
                    <a:p>
                      <a:pPr algn="ctr" fontAlgn="b"/>
                      <a:r>
                        <a:rPr lang="fr-FR" sz="1100" u="none" strike="noStrike" dirty="0">
                          <a:solidFill>
                            <a:srgbClr val="002060"/>
                          </a:solidFill>
                          <a:effectLst/>
                          <a:latin typeface="Marianne" panose="02000000000000000000" pitchFamily="50" charset="0"/>
                        </a:rPr>
                        <a:t>157 229 €</a:t>
                      </a:r>
                      <a:endParaRPr lang="fr-FR" sz="1100" b="0" i="0" u="none" strike="noStrike" dirty="0">
                        <a:solidFill>
                          <a:srgbClr val="002060"/>
                        </a:solidFill>
                        <a:effectLst/>
                        <a:latin typeface="Marianne" panose="02000000000000000000" pitchFamily="50" charset="0"/>
                      </a:endParaRPr>
                    </a:p>
                  </a:txBody>
                  <a:tcPr marL="72000" marR="72000" marT="72000" marB="72000" anchor="ctr">
                    <a:solidFill>
                      <a:schemeClr val="accent6">
                        <a:lumMod val="20000"/>
                        <a:lumOff val="80000"/>
                      </a:schemeClr>
                    </a:solidFill>
                  </a:tcPr>
                </a:tc>
                <a:extLst>
                  <a:ext uri="{0D108BD9-81ED-4DB2-BD59-A6C34878D82A}">
                    <a16:rowId xmlns:a16="http://schemas.microsoft.com/office/drawing/2014/main" val="2545596020"/>
                  </a:ext>
                </a:extLst>
              </a:tr>
              <a:tr h="316865">
                <a:tc>
                  <a:txBody>
                    <a:bodyPr/>
                    <a:lstStyle/>
                    <a:p>
                      <a:pPr algn="ctr" fontAlgn="b"/>
                      <a:r>
                        <a:rPr lang="fr-FR" sz="1100" u="none" strike="noStrike">
                          <a:solidFill>
                            <a:srgbClr val="002060"/>
                          </a:solidFill>
                          <a:effectLst/>
                          <a:latin typeface="Marianne" panose="02000000000000000000" pitchFamily="50" charset="0"/>
                        </a:rPr>
                        <a:t>2016/2027</a:t>
                      </a:r>
                      <a:endParaRPr lang="fr-FR" sz="1100" b="0" i="0" u="none" strike="noStrike">
                        <a:solidFill>
                          <a:srgbClr val="002060"/>
                        </a:solidFill>
                        <a:effectLst/>
                        <a:latin typeface="Marianne" panose="02000000000000000000" pitchFamily="50" charset="0"/>
                      </a:endParaRPr>
                    </a:p>
                  </a:txBody>
                  <a:tcPr marL="72000" marR="72000" marT="72000" marB="72000" anchor="ctr">
                    <a:solidFill>
                      <a:schemeClr val="accent6">
                        <a:lumMod val="20000"/>
                        <a:lumOff val="80000"/>
                      </a:schemeClr>
                    </a:solidFill>
                  </a:tcPr>
                </a:tc>
                <a:tc>
                  <a:txBody>
                    <a:bodyPr/>
                    <a:lstStyle/>
                    <a:p>
                      <a:pPr algn="ctr" fontAlgn="b"/>
                      <a:r>
                        <a:rPr lang="fr-FR" sz="1100" u="none" strike="noStrike" dirty="0">
                          <a:solidFill>
                            <a:srgbClr val="002060"/>
                          </a:solidFill>
                          <a:effectLst/>
                          <a:latin typeface="Marianne" panose="02000000000000000000" pitchFamily="50" charset="0"/>
                        </a:rPr>
                        <a:t>217 945 €</a:t>
                      </a:r>
                      <a:endParaRPr lang="fr-FR" sz="1100" b="0" i="0" u="none" strike="noStrike" dirty="0">
                        <a:solidFill>
                          <a:srgbClr val="002060"/>
                        </a:solidFill>
                        <a:effectLst/>
                        <a:latin typeface="Marianne" panose="02000000000000000000" pitchFamily="50" charset="0"/>
                      </a:endParaRPr>
                    </a:p>
                  </a:txBody>
                  <a:tcPr marL="72000" marR="72000" marT="72000" marB="72000" anchor="ctr">
                    <a:solidFill>
                      <a:schemeClr val="accent6">
                        <a:lumMod val="20000"/>
                        <a:lumOff val="80000"/>
                      </a:schemeClr>
                    </a:solidFill>
                  </a:tcPr>
                </a:tc>
                <a:extLst>
                  <a:ext uri="{0D108BD9-81ED-4DB2-BD59-A6C34878D82A}">
                    <a16:rowId xmlns:a16="http://schemas.microsoft.com/office/drawing/2014/main" val="3691439384"/>
                  </a:ext>
                </a:extLst>
              </a:tr>
              <a:tr h="316865">
                <a:tc>
                  <a:txBody>
                    <a:bodyPr/>
                    <a:lstStyle/>
                    <a:p>
                      <a:pPr algn="ctr" fontAlgn="b"/>
                      <a:r>
                        <a:rPr lang="fr-FR" sz="1100" u="none" strike="noStrike">
                          <a:solidFill>
                            <a:srgbClr val="002060"/>
                          </a:solidFill>
                          <a:effectLst/>
                          <a:latin typeface="Marianne" panose="02000000000000000000" pitchFamily="50" charset="0"/>
                        </a:rPr>
                        <a:t>2017/2018</a:t>
                      </a:r>
                      <a:endParaRPr lang="fr-FR" sz="1100" b="0" i="0" u="none" strike="noStrike">
                        <a:solidFill>
                          <a:srgbClr val="002060"/>
                        </a:solidFill>
                        <a:effectLst/>
                        <a:latin typeface="Marianne" panose="02000000000000000000" pitchFamily="50" charset="0"/>
                      </a:endParaRPr>
                    </a:p>
                  </a:txBody>
                  <a:tcPr marL="72000" marR="72000" marT="72000" marB="72000" anchor="ctr">
                    <a:solidFill>
                      <a:schemeClr val="accent6">
                        <a:lumMod val="20000"/>
                        <a:lumOff val="80000"/>
                      </a:schemeClr>
                    </a:solidFill>
                  </a:tcPr>
                </a:tc>
                <a:tc>
                  <a:txBody>
                    <a:bodyPr/>
                    <a:lstStyle/>
                    <a:p>
                      <a:pPr algn="ctr" fontAlgn="b"/>
                      <a:r>
                        <a:rPr lang="fr-FR" sz="1100" u="none" strike="noStrike" dirty="0">
                          <a:solidFill>
                            <a:srgbClr val="002060"/>
                          </a:solidFill>
                          <a:effectLst/>
                          <a:latin typeface="Marianne" panose="02000000000000000000" pitchFamily="50" charset="0"/>
                        </a:rPr>
                        <a:t>268 790 €</a:t>
                      </a:r>
                      <a:endParaRPr lang="fr-FR" sz="1100" b="0" i="0" u="none" strike="noStrike" dirty="0">
                        <a:solidFill>
                          <a:srgbClr val="002060"/>
                        </a:solidFill>
                        <a:effectLst/>
                        <a:latin typeface="Marianne" panose="02000000000000000000" pitchFamily="50" charset="0"/>
                      </a:endParaRPr>
                    </a:p>
                  </a:txBody>
                  <a:tcPr marL="72000" marR="72000" marT="72000" marB="72000" anchor="ctr">
                    <a:solidFill>
                      <a:schemeClr val="accent6">
                        <a:lumMod val="20000"/>
                        <a:lumOff val="80000"/>
                      </a:schemeClr>
                    </a:solidFill>
                  </a:tcPr>
                </a:tc>
                <a:extLst>
                  <a:ext uri="{0D108BD9-81ED-4DB2-BD59-A6C34878D82A}">
                    <a16:rowId xmlns:a16="http://schemas.microsoft.com/office/drawing/2014/main" val="2652749520"/>
                  </a:ext>
                </a:extLst>
              </a:tr>
              <a:tr h="316865">
                <a:tc>
                  <a:txBody>
                    <a:bodyPr/>
                    <a:lstStyle/>
                    <a:p>
                      <a:pPr algn="ctr" fontAlgn="b"/>
                      <a:r>
                        <a:rPr lang="fr-FR" sz="1100" u="none" strike="noStrike">
                          <a:solidFill>
                            <a:srgbClr val="002060"/>
                          </a:solidFill>
                          <a:effectLst/>
                          <a:latin typeface="Marianne" panose="02000000000000000000" pitchFamily="50" charset="0"/>
                        </a:rPr>
                        <a:t>2018/2019</a:t>
                      </a:r>
                      <a:endParaRPr lang="fr-FR" sz="1100" b="0" i="0" u="none" strike="noStrike">
                        <a:solidFill>
                          <a:srgbClr val="002060"/>
                        </a:solidFill>
                        <a:effectLst/>
                        <a:latin typeface="Marianne" panose="02000000000000000000" pitchFamily="50" charset="0"/>
                      </a:endParaRPr>
                    </a:p>
                  </a:txBody>
                  <a:tcPr marL="72000" marR="72000" marT="72000" marB="72000" anchor="ctr">
                    <a:solidFill>
                      <a:schemeClr val="accent6">
                        <a:lumMod val="20000"/>
                        <a:lumOff val="80000"/>
                      </a:schemeClr>
                    </a:solidFill>
                  </a:tcPr>
                </a:tc>
                <a:tc>
                  <a:txBody>
                    <a:bodyPr/>
                    <a:lstStyle/>
                    <a:p>
                      <a:pPr algn="ctr" fontAlgn="b"/>
                      <a:r>
                        <a:rPr lang="fr-FR" sz="1100" u="none" strike="noStrike" dirty="0">
                          <a:solidFill>
                            <a:srgbClr val="002060"/>
                          </a:solidFill>
                          <a:effectLst/>
                          <a:latin typeface="Marianne" panose="02000000000000000000" pitchFamily="50" charset="0"/>
                        </a:rPr>
                        <a:t>352 038 €</a:t>
                      </a:r>
                      <a:endParaRPr lang="fr-FR" sz="1100" b="0" i="0" u="none" strike="noStrike" dirty="0">
                        <a:solidFill>
                          <a:srgbClr val="002060"/>
                        </a:solidFill>
                        <a:effectLst/>
                        <a:latin typeface="Marianne" panose="02000000000000000000" pitchFamily="50" charset="0"/>
                      </a:endParaRPr>
                    </a:p>
                  </a:txBody>
                  <a:tcPr marL="72000" marR="72000" marT="72000" marB="72000" anchor="ctr">
                    <a:solidFill>
                      <a:schemeClr val="accent6">
                        <a:lumMod val="20000"/>
                        <a:lumOff val="80000"/>
                      </a:schemeClr>
                    </a:solidFill>
                  </a:tcPr>
                </a:tc>
                <a:extLst>
                  <a:ext uri="{0D108BD9-81ED-4DB2-BD59-A6C34878D82A}">
                    <a16:rowId xmlns:a16="http://schemas.microsoft.com/office/drawing/2014/main" val="943173689"/>
                  </a:ext>
                </a:extLst>
              </a:tr>
              <a:tr h="316865">
                <a:tc>
                  <a:txBody>
                    <a:bodyPr/>
                    <a:lstStyle/>
                    <a:p>
                      <a:pPr algn="ctr" fontAlgn="b"/>
                      <a:r>
                        <a:rPr lang="fr-FR" sz="1100" u="none" strike="noStrike">
                          <a:solidFill>
                            <a:srgbClr val="002060"/>
                          </a:solidFill>
                          <a:effectLst/>
                          <a:latin typeface="Marianne" panose="02000000000000000000" pitchFamily="50" charset="0"/>
                        </a:rPr>
                        <a:t>2019/2020</a:t>
                      </a:r>
                      <a:endParaRPr lang="fr-FR" sz="1100" b="0" i="0" u="none" strike="noStrike">
                        <a:solidFill>
                          <a:srgbClr val="002060"/>
                        </a:solidFill>
                        <a:effectLst/>
                        <a:latin typeface="Marianne" panose="02000000000000000000" pitchFamily="50" charset="0"/>
                      </a:endParaRPr>
                    </a:p>
                  </a:txBody>
                  <a:tcPr marL="72000" marR="72000" marT="72000" marB="72000" anchor="ctr">
                    <a:solidFill>
                      <a:schemeClr val="accent6">
                        <a:lumMod val="20000"/>
                        <a:lumOff val="80000"/>
                      </a:schemeClr>
                    </a:solidFill>
                  </a:tcPr>
                </a:tc>
                <a:tc>
                  <a:txBody>
                    <a:bodyPr/>
                    <a:lstStyle/>
                    <a:p>
                      <a:pPr algn="ctr" fontAlgn="b"/>
                      <a:r>
                        <a:rPr lang="fr-FR" sz="1100" u="none" strike="noStrike">
                          <a:solidFill>
                            <a:srgbClr val="002060"/>
                          </a:solidFill>
                          <a:effectLst/>
                          <a:latin typeface="Marianne" panose="02000000000000000000" pitchFamily="50" charset="0"/>
                        </a:rPr>
                        <a:t>445 760 €</a:t>
                      </a:r>
                      <a:endParaRPr lang="fr-FR" sz="1100" b="0" i="0" u="none" strike="noStrike">
                        <a:solidFill>
                          <a:srgbClr val="002060"/>
                        </a:solidFill>
                        <a:effectLst/>
                        <a:latin typeface="Marianne" panose="02000000000000000000" pitchFamily="50" charset="0"/>
                      </a:endParaRPr>
                    </a:p>
                  </a:txBody>
                  <a:tcPr marL="72000" marR="72000" marT="72000" marB="72000" anchor="ctr">
                    <a:solidFill>
                      <a:schemeClr val="accent6">
                        <a:lumMod val="20000"/>
                        <a:lumOff val="80000"/>
                      </a:schemeClr>
                    </a:solidFill>
                  </a:tcPr>
                </a:tc>
                <a:extLst>
                  <a:ext uri="{0D108BD9-81ED-4DB2-BD59-A6C34878D82A}">
                    <a16:rowId xmlns:a16="http://schemas.microsoft.com/office/drawing/2014/main" val="1885992808"/>
                  </a:ext>
                </a:extLst>
              </a:tr>
              <a:tr h="316865">
                <a:tc>
                  <a:txBody>
                    <a:bodyPr/>
                    <a:lstStyle/>
                    <a:p>
                      <a:pPr algn="ctr" fontAlgn="b"/>
                      <a:r>
                        <a:rPr lang="fr-FR" sz="1100" u="none" strike="noStrike">
                          <a:solidFill>
                            <a:srgbClr val="002060"/>
                          </a:solidFill>
                          <a:effectLst/>
                          <a:latin typeface="Marianne" panose="02000000000000000000" pitchFamily="50" charset="0"/>
                        </a:rPr>
                        <a:t>2020/2021</a:t>
                      </a:r>
                      <a:endParaRPr lang="fr-FR" sz="1100" b="0" i="0" u="none" strike="noStrike">
                        <a:solidFill>
                          <a:srgbClr val="002060"/>
                        </a:solidFill>
                        <a:effectLst/>
                        <a:latin typeface="Marianne" panose="02000000000000000000" pitchFamily="50" charset="0"/>
                      </a:endParaRPr>
                    </a:p>
                  </a:txBody>
                  <a:tcPr marL="72000" marR="72000" marT="72000" marB="72000" anchor="ctr">
                    <a:solidFill>
                      <a:schemeClr val="accent6">
                        <a:lumMod val="20000"/>
                        <a:lumOff val="80000"/>
                      </a:schemeClr>
                    </a:solidFill>
                  </a:tcPr>
                </a:tc>
                <a:tc>
                  <a:txBody>
                    <a:bodyPr/>
                    <a:lstStyle/>
                    <a:p>
                      <a:pPr algn="ctr" fontAlgn="b"/>
                      <a:r>
                        <a:rPr lang="fr-FR" sz="1100" u="none" strike="noStrike" dirty="0">
                          <a:solidFill>
                            <a:srgbClr val="002060"/>
                          </a:solidFill>
                          <a:effectLst/>
                          <a:latin typeface="Marianne" panose="02000000000000000000" pitchFamily="50" charset="0"/>
                        </a:rPr>
                        <a:t>462 216 €</a:t>
                      </a:r>
                      <a:endParaRPr lang="fr-FR" sz="1100" b="0" i="0" u="none" strike="noStrike" dirty="0">
                        <a:solidFill>
                          <a:srgbClr val="002060"/>
                        </a:solidFill>
                        <a:effectLst/>
                        <a:latin typeface="Marianne" panose="02000000000000000000" pitchFamily="50" charset="0"/>
                      </a:endParaRPr>
                    </a:p>
                  </a:txBody>
                  <a:tcPr marL="72000" marR="72000" marT="72000" marB="72000" anchor="ctr">
                    <a:solidFill>
                      <a:schemeClr val="accent6">
                        <a:lumMod val="20000"/>
                        <a:lumOff val="80000"/>
                      </a:schemeClr>
                    </a:solidFill>
                  </a:tcPr>
                </a:tc>
                <a:extLst>
                  <a:ext uri="{0D108BD9-81ED-4DB2-BD59-A6C34878D82A}">
                    <a16:rowId xmlns:a16="http://schemas.microsoft.com/office/drawing/2014/main" val="1848704346"/>
                  </a:ext>
                </a:extLst>
              </a:tr>
              <a:tr h="316865">
                <a:tc>
                  <a:txBody>
                    <a:bodyPr/>
                    <a:lstStyle/>
                    <a:p>
                      <a:pPr algn="ctr" fontAlgn="b"/>
                      <a:r>
                        <a:rPr lang="fr-FR" sz="1100" u="none" strike="noStrike">
                          <a:solidFill>
                            <a:srgbClr val="002060"/>
                          </a:solidFill>
                          <a:effectLst/>
                          <a:latin typeface="Marianne" panose="02000000000000000000" pitchFamily="50" charset="0"/>
                        </a:rPr>
                        <a:t>2021/2022</a:t>
                      </a:r>
                      <a:endParaRPr lang="fr-FR" sz="1100" b="0" i="0" u="none" strike="noStrike">
                        <a:solidFill>
                          <a:srgbClr val="002060"/>
                        </a:solidFill>
                        <a:effectLst/>
                        <a:latin typeface="Marianne" panose="02000000000000000000" pitchFamily="50" charset="0"/>
                      </a:endParaRPr>
                    </a:p>
                  </a:txBody>
                  <a:tcPr marL="72000" marR="72000" marT="72000" marB="72000" anchor="ctr">
                    <a:solidFill>
                      <a:schemeClr val="accent6">
                        <a:lumMod val="20000"/>
                        <a:lumOff val="80000"/>
                      </a:schemeClr>
                    </a:solidFill>
                  </a:tcPr>
                </a:tc>
                <a:tc>
                  <a:txBody>
                    <a:bodyPr/>
                    <a:lstStyle/>
                    <a:p>
                      <a:pPr algn="ctr" fontAlgn="b"/>
                      <a:r>
                        <a:rPr lang="fr-FR" sz="1100" u="none" strike="noStrike" dirty="0">
                          <a:solidFill>
                            <a:srgbClr val="002060"/>
                          </a:solidFill>
                          <a:effectLst/>
                          <a:latin typeface="Marianne" panose="02000000000000000000" pitchFamily="50" charset="0"/>
                        </a:rPr>
                        <a:t>406 669 €</a:t>
                      </a:r>
                      <a:endParaRPr lang="fr-FR" sz="1100" b="0" i="0" u="none" strike="noStrike" dirty="0">
                        <a:solidFill>
                          <a:srgbClr val="002060"/>
                        </a:solidFill>
                        <a:effectLst/>
                        <a:latin typeface="Marianne" panose="02000000000000000000" pitchFamily="50" charset="0"/>
                      </a:endParaRPr>
                    </a:p>
                  </a:txBody>
                  <a:tcPr marL="72000" marR="72000" marT="72000" marB="72000" anchor="ctr">
                    <a:solidFill>
                      <a:schemeClr val="accent6">
                        <a:lumMod val="20000"/>
                        <a:lumOff val="80000"/>
                      </a:schemeClr>
                    </a:solidFill>
                  </a:tcPr>
                </a:tc>
                <a:extLst>
                  <a:ext uri="{0D108BD9-81ED-4DB2-BD59-A6C34878D82A}">
                    <a16:rowId xmlns:a16="http://schemas.microsoft.com/office/drawing/2014/main" val="3554507887"/>
                  </a:ext>
                </a:extLst>
              </a:tr>
              <a:tr h="316865">
                <a:tc>
                  <a:txBody>
                    <a:bodyPr/>
                    <a:lstStyle/>
                    <a:p>
                      <a:pPr algn="ctr" fontAlgn="b"/>
                      <a:r>
                        <a:rPr lang="fr-FR" sz="1100" u="none" strike="noStrike">
                          <a:solidFill>
                            <a:srgbClr val="002060"/>
                          </a:solidFill>
                          <a:effectLst/>
                          <a:latin typeface="Marianne" panose="02000000000000000000" pitchFamily="50" charset="0"/>
                        </a:rPr>
                        <a:t>2022/2023</a:t>
                      </a:r>
                      <a:endParaRPr lang="fr-FR" sz="1100" b="0" i="0" u="none" strike="noStrike">
                        <a:solidFill>
                          <a:srgbClr val="002060"/>
                        </a:solidFill>
                        <a:effectLst/>
                        <a:latin typeface="Marianne" panose="02000000000000000000" pitchFamily="50" charset="0"/>
                      </a:endParaRPr>
                    </a:p>
                  </a:txBody>
                  <a:tcPr marL="72000" marR="72000" marT="72000" marB="72000" anchor="ctr">
                    <a:solidFill>
                      <a:schemeClr val="accent6">
                        <a:lumMod val="20000"/>
                        <a:lumOff val="80000"/>
                      </a:schemeClr>
                    </a:solidFill>
                  </a:tcPr>
                </a:tc>
                <a:tc>
                  <a:txBody>
                    <a:bodyPr/>
                    <a:lstStyle/>
                    <a:p>
                      <a:pPr algn="ctr" fontAlgn="b"/>
                      <a:r>
                        <a:rPr lang="fr-FR" sz="1100" u="none" strike="noStrike" dirty="0">
                          <a:solidFill>
                            <a:srgbClr val="002060"/>
                          </a:solidFill>
                          <a:effectLst/>
                          <a:latin typeface="Marianne" panose="02000000000000000000" pitchFamily="50" charset="0"/>
                        </a:rPr>
                        <a:t>1 645 622 €</a:t>
                      </a:r>
                      <a:endParaRPr lang="fr-FR" sz="1100" b="0" i="0" u="none" strike="noStrike" dirty="0">
                        <a:solidFill>
                          <a:srgbClr val="002060"/>
                        </a:solidFill>
                        <a:effectLst/>
                        <a:latin typeface="Marianne" panose="02000000000000000000" pitchFamily="50" charset="0"/>
                      </a:endParaRPr>
                    </a:p>
                  </a:txBody>
                  <a:tcPr marL="72000" marR="72000" marT="72000" marB="72000" anchor="ctr">
                    <a:solidFill>
                      <a:schemeClr val="accent6">
                        <a:lumMod val="20000"/>
                        <a:lumOff val="80000"/>
                      </a:schemeClr>
                    </a:solidFill>
                  </a:tcPr>
                </a:tc>
                <a:extLst>
                  <a:ext uri="{0D108BD9-81ED-4DB2-BD59-A6C34878D82A}">
                    <a16:rowId xmlns:a16="http://schemas.microsoft.com/office/drawing/2014/main" val="247750612"/>
                  </a:ext>
                </a:extLst>
              </a:tr>
              <a:tr h="316865">
                <a:tc>
                  <a:txBody>
                    <a:bodyPr/>
                    <a:lstStyle/>
                    <a:p>
                      <a:pPr algn="ctr" fontAlgn="b"/>
                      <a:r>
                        <a:rPr lang="fr-FR" sz="1100" u="none" strike="noStrike" dirty="0">
                          <a:solidFill>
                            <a:srgbClr val="002060"/>
                          </a:solidFill>
                          <a:effectLst/>
                          <a:latin typeface="Marianne" panose="02000000000000000000" pitchFamily="50" charset="0"/>
                        </a:rPr>
                        <a:t>2023/2024</a:t>
                      </a:r>
                      <a:endParaRPr lang="fr-FR" sz="1100" b="0" i="0" u="none" strike="noStrike" dirty="0">
                        <a:solidFill>
                          <a:srgbClr val="002060"/>
                        </a:solidFill>
                        <a:effectLst/>
                        <a:latin typeface="Marianne" panose="02000000000000000000" pitchFamily="50" charset="0"/>
                      </a:endParaRPr>
                    </a:p>
                  </a:txBody>
                  <a:tcPr marL="72000" marR="72000" marT="72000" marB="72000" anchor="ctr">
                    <a:solidFill>
                      <a:schemeClr val="accent6">
                        <a:lumMod val="20000"/>
                        <a:lumOff val="80000"/>
                      </a:schemeClr>
                    </a:solidFill>
                  </a:tcPr>
                </a:tc>
                <a:tc>
                  <a:txBody>
                    <a:bodyPr/>
                    <a:lstStyle/>
                    <a:p>
                      <a:pPr algn="ctr" fontAlgn="b"/>
                      <a:r>
                        <a:rPr lang="fr-FR" sz="1100" u="none" strike="noStrike" dirty="0">
                          <a:solidFill>
                            <a:srgbClr val="002060"/>
                          </a:solidFill>
                          <a:effectLst/>
                          <a:latin typeface="Marianne" panose="02000000000000000000" pitchFamily="50" charset="0"/>
                        </a:rPr>
                        <a:t>2 331 058 €</a:t>
                      </a:r>
                      <a:endParaRPr lang="fr-FR" sz="1100" b="0" i="0" u="none" strike="noStrike" dirty="0">
                        <a:solidFill>
                          <a:srgbClr val="002060"/>
                        </a:solidFill>
                        <a:effectLst/>
                        <a:latin typeface="Marianne" panose="02000000000000000000" pitchFamily="50" charset="0"/>
                      </a:endParaRPr>
                    </a:p>
                  </a:txBody>
                  <a:tcPr marL="72000" marR="72000" marT="72000" marB="72000" anchor="ctr">
                    <a:solidFill>
                      <a:schemeClr val="accent6">
                        <a:lumMod val="20000"/>
                        <a:lumOff val="80000"/>
                      </a:schemeClr>
                    </a:solidFill>
                  </a:tcPr>
                </a:tc>
                <a:extLst>
                  <a:ext uri="{0D108BD9-81ED-4DB2-BD59-A6C34878D82A}">
                    <a16:rowId xmlns:a16="http://schemas.microsoft.com/office/drawing/2014/main" val="455915872"/>
                  </a:ext>
                </a:extLst>
              </a:tr>
            </a:tbl>
          </a:graphicData>
        </a:graphic>
      </p:graphicFrame>
    </p:spTree>
    <p:extLst>
      <p:ext uri="{BB962C8B-B14F-4D97-AF65-F5344CB8AC3E}">
        <p14:creationId xmlns:p14="http://schemas.microsoft.com/office/powerpoint/2010/main" val="11116027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1EFA33C-8B61-4663-B117-1AC38E08C58F}"/>
              </a:ext>
            </a:extLst>
          </p:cNvPr>
          <p:cNvSpPr>
            <a:spLocks noGrp="1"/>
          </p:cNvSpPr>
          <p:nvPr>
            <p:ph type="title"/>
          </p:nvPr>
        </p:nvSpPr>
        <p:spPr/>
        <p:txBody>
          <a:bodyPr>
            <a:normAutofit/>
          </a:bodyPr>
          <a:lstStyle/>
          <a:p>
            <a:r>
              <a:rPr lang="fr-FR" sz="3600" b="1" dirty="0">
                <a:solidFill>
                  <a:srgbClr val="FF0000"/>
                </a:solidFill>
                <a:latin typeface="Marianne" panose="02000000000000000000" pitchFamily="50" charset="0"/>
              </a:rPr>
              <a:t>Évolutions du nombre de bénéficiaires </a:t>
            </a:r>
          </a:p>
        </p:txBody>
      </p:sp>
      <p:pic>
        <p:nvPicPr>
          <p:cNvPr id="5" name="Image 4">
            <a:extLst>
              <a:ext uri="{FF2B5EF4-FFF2-40B4-BE49-F238E27FC236}">
                <a16:creationId xmlns:a16="http://schemas.microsoft.com/office/drawing/2014/main" id="{A7C7C7AD-6EA3-4432-B3D3-44B9875F3869}"/>
              </a:ext>
            </a:extLst>
          </p:cNvPr>
          <p:cNvPicPr>
            <a:picLocks noChangeAspect="1"/>
          </p:cNvPicPr>
          <p:nvPr/>
        </p:nvPicPr>
        <p:blipFill>
          <a:blip r:embed="rId2"/>
          <a:stretch>
            <a:fillRect/>
          </a:stretch>
        </p:blipFill>
        <p:spPr>
          <a:xfrm>
            <a:off x="10014856" y="461738"/>
            <a:ext cx="1153583" cy="912038"/>
          </a:xfrm>
          <a:prstGeom prst="rect">
            <a:avLst/>
          </a:prstGeom>
        </p:spPr>
      </p:pic>
      <p:graphicFrame>
        <p:nvGraphicFramePr>
          <p:cNvPr id="6" name="Graphique 5">
            <a:extLst>
              <a:ext uri="{FF2B5EF4-FFF2-40B4-BE49-F238E27FC236}">
                <a16:creationId xmlns:a16="http://schemas.microsoft.com/office/drawing/2014/main" id="{5C708D02-68B7-42DA-A8D8-655EE9F551ED}"/>
              </a:ext>
            </a:extLst>
          </p:cNvPr>
          <p:cNvGraphicFramePr>
            <a:graphicFrameLocks/>
          </p:cNvGraphicFramePr>
          <p:nvPr>
            <p:extLst>
              <p:ext uri="{D42A27DB-BD31-4B8C-83A1-F6EECF244321}">
                <p14:modId xmlns:p14="http://schemas.microsoft.com/office/powerpoint/2010/main" val="664935055"/>
              </p:ext>
            </p:extLst>
          </p:nvPr>
        </p:nvGraphicFramePr>
        <p:xfrm>
          <a:off x="5442856" y="2067632"/>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Tableau 2">
            <a:extLst>
              <a:ext uri="{FF2B5EF4-FFF2-40B4-BE49-F238E27FC236}">
                <a16:creationId xmlns:a16="http://schemas.microsoft.com/office/drawing/2014/main" id="{90B36CBA-0C60-4570-BFC3-67241E573298}"/>
              </a:ext>
            </a:extLst>
          </p:cNvPr>
          <p:cNvGraphicFramePr>
            <a:graphicFrameLocks noGrp="1"/>
          </p:cNvGraphicFramePr>
          <p:nvPr>
            <p:extLst>
              <p:ext uri="{D42A27DB-BD31-4B8C-83A1-F6EECF244321}">
                <p14:modId xmlns:p14="http://schemas.microsoft.com/office/powerpoint/2010/main" val="2657651033"/>
              </p:ext>
            </p:extLst>
          </p:nvPr>
        </p:nvGraphicFramePr>
        <p:xfrm>
          <a:off x="1560945" y="2067632"/>
          <a:ext cx="2549236" cy="3284040"/>
        </p:xfrm>
        <a:graphic>
          <a:graphicData uri="http://schemas.openxmlformats.org/drawingml/2006/table">
            <a:tbl>
              <a:tblPr>
                <a:tableStyleId>{5C22544A-7EE6-4342-B048-85BDC9FD1C3A}</a:tableStyleId>
              </a:tblPr>
              <a:tblGrid>
                <a:gridCol w="1025236">
                  <a:extLst>
                    <a:ext uri="{9D8B030D-6E8A-4147-A177-3AD203B41FA5}">
                      <a16:colId xmlns:a16="http://schemas.microsoft.com/office/drawing/2014/main" val="1927573104"/>
                    </a:ext>
                  </a:extLst>
                </a:gridCol>
                <a:gridCol w="1524000">
                  <a:extLst>
                    <a:ext uri="{9D8B030D-6E8A-4147-A177-3AD203B41FA5}">
                      <a16:colId xmlns:a16="http://schemas.microsoft.com/office/drawing/2014/main" val="106603994"/>
                    </a:ext>
                  </a:extLst>
                </a:gridCol>
              </a:tblGrid>
              <a:tr h="228600">
                <a:tc>
                  <a:txBody>
                    <a:bodyPr/>
                    <a:lstStyle/>
                    <a:p>
                      <a:pPr algn="ctr" fontAlgn="b"/>
                      <a:r>
                        <a:rPr lang="fr-FR" sz="1100" u="none" strike="noStrike" dirty="0">
                          <a:solidFill>
                            <a:srgbClr val="002060"/>
                          </a:solidFill>
                          <a:effectLst/>
                          <a:latin typeface="Marianne" panose="02000000000000000000" pitchFamily="50" charset="0"/>
                        </a:rPr>
                        <a:t>Période</a:t>
                      </a:r>
                      <a:endParaRPr lang="fr-FR" sz="1100" b="0" i="0" u="none" strike="noStrike" dirty="0">
                        <a:solidFill>
                          <a:srgbClr val="002060"/>
                        </a:solidFill>
                        <a:effectLst/>
                        <a:latin typeface="Marianne" panose="02000000000000000000" pitchFamily="50" charset="0"/>
                      </a:endParaRPr>
                    </a:p>
                  </a:txBody>
                  <a:tcPr marL="72000" marR="72000" marT="72000" marB="72000" anchor="ctr"/>
                </a:tc>
                <a:tc>
                  <a:txBody>
                    <a:bodyPr/>
                    <a:lstStyle/>
                    <a:p>
                      <a:pPr algn="ctr" fontAlgn="b"/>
                      <a:r>
                        <a:rPr lang="fr-FR" sz="1100" u="none" strike="noStrike" dirty="0">
                          <a:solidFill>
                            <a:srgbClr val="002060"/>
                          </a:solidFill>
                          <a:effectLst/>
                          <a:latin typeface="Marianne" panose="02000000000000000000" pitchFamily="50" charset="0"/>
                        </a:rPr>
                        <a:t>Nombre de </a:t>
                      </a:r>
                    </a:p>
                    <a:p>
                      <a:pPr algn="ctr" fontAlgn="b"/>
                      <a:r>
                        <a:rPr lang="fr-FR" sz="1100" u="none" strike="noStrike" dirty="0">
                          <a:solidFill>
                            <a:srgbClr val="002060"/>
                          </a:solidFill>
                          <a:effectLst/>
                          <a:latin typeface="Marianne" panose="02000000000000000000" pitchFamily="50" charset="0"/>
                        </a:rPr>
                        <a:t>bénéficiaires</a:t>
                      </a:r>
                      <a:endParaRPr lang="fr-FR" sz="1100" b="0" i="0" u="none" strike="noStrike" dirty="0">
                        <a:solidFill>
                          <a:srgbClr val="002060"/>
                        </a:solidFill>
                        <a:effectLst/>
                        <a:latin typeface="Marianne" panose="02000000000000000000" pitchFamily="50" charset="0"/>
                      </a:endParaRPr>
                    </a:p>
                  </a:txBody>
                  <a:tcPr marL="72000" marR="72000" marT="72000" marB="72000" anchor="ctr"/>
                </a:tc>
                <a:extLst>
                  <a:ext uri="{0D108BD9-81ED-4DB2-BD59-A6C34878D82A}">
                    <a16:rowId xmlns:a16="http://schemas.microsoft.com/office/drawing/2014/main" val="515796891"/>
                  </a:ext>
                </a:extLst>
              </a:tr>
              <a:tr h="228600">
                <a:tc>
                  <a:txBody>
                    <a:bodyPr/>
                    <a:lstStyle/>
                    <a:p>
                      <a:pPr algn="ctr" fontAlgn="b"/>
                      <a:r>
                        <a:rPr lang="fr-FR" sz="1100" u="none" strike="noStrike">
                          <a:solidFill>
                            <a:srgbClr val="002060"/>
                          </a:solidFill>
                          <a:effectLst/>
                          <a:latin typeface="Marianne" panose="02000000000000000000" pitchFamily="50" charset="0"/>
                        </a:rPr>
                        <a:t>2015/2016</a:t>
                      </a:r>
                      <a:endParaRPr lang="fr-FR" sz="1100" b="0" i="0" u="none" strike="noStrike">
                        <a:solidFill>
                          <a:srgbClr val="002060"/>
                        </a:solidFill>
                        <a:effectLst/>
                        <a:latin typeface="Marianne" panose="02000000000000000000" pitchFamily="50" charset="0"/>
                      </a:endParaRPr>
                    </a:p>
                  </a:txBody>
                  <a:tcPr marL="72000" marR="72000" marT="72000" marB="72000" anchor="ctr"/>
                </a:tc>
                <a:tc>
                  <a:txBody>
                    <a:bodyPr/>
                    <a:lstStyle/>
                    <a:p>
                      <a:pPr algn="ctr" fontAlgn="b"/>
                      <a:r>
                        <a:rPr lang="fr-FR" sz="1100" u="none" strike="noStrike" dirty="0">
                          <a:solidFill>
                            <a:srgbClr val="002060"/>
                          </a:solidFill>
                          <a:effectLst/>
                          <a:latin typeface="Marianne" panose="02000000000000000000" pitchFamily="50" charset="0"/>
                        </a:rPr>
                        <a:t>69</a:t>
                      </a:r>
                      <a:endParaRPr lang="fr-FR" sz="1100" b="0" i="0" u="none" strike="noStrike" dirty="0">
                        <a:solidFill>
                          <a:srgbClr val="002060"/>
                        </a:solidFill>
                        <a:effectLst/>
                        <a:latin typeface="Marianne" panose="02000000000000000000" pitchFamily="50" charset="0"/>
                      </a:endParaRPr>
                    </a:p>
                  </a:txBody>
                  <a:tcPr marL="72000" marR="72000" marT="72000" marB="72000" anchor="ctr"/>
                </a:tc>
                <a:extLst>
                  <a:ext uri="{0D108BD9-81ED-4DB2-BD59-A6C34878D82A}">
                    <a16:rowId xmlns:a16="http://schemas.microsoft.com/office/drawing/2014/main" val="1239753541"/>
                  </a:ext>
                </a:extLst>
              </a:tr>
              <a:tr h="228600">
                <a:tc>
                  <a:txBody>
                    <a:bodyPr/>
                    <a:lstStyle/>
                    <a:p>
                      <a:pPr algn="ctr" fontAlgn="b"/>
                      <a:r>
                        <a:rPr lang="fr-FR" sz="1100" u="none" strike="noStrike">
                          <a:solidFill>
                            <a:srgbClr val="002060"/>
                          </a:solidFill>
                          <a:effectLst/>
                          <a:latin typeface="Marianne" panose="02000000000000000000" pitchFamily="50" charset="0"/>
                        </a:rPr>
                        <a:t>2016/2017</a:t>
                      </a:r>
                      <a:endParaRPr lang="fr-FR" sz="1100" b="0" i="0" u="none" strike="noStrike">
                        <a:solidFill>
                          <a:srgbClr val="002060"/>
                        </a:solidFill>
                        <a:effectLst/>
                        <a:latin typeface="Marianne" panose="02000000000000000000" pitchFamily="50" charset="0"/>
                      </a:endParaRPr>
                    </a:p>
                  </a:txBody>
                  <a:tcPr marL="72000" marR="72000" marT="72000" marB="72000" anchor="ctr"/>
                </a:tc>
                <a:tc>
                  <a:txBody>
                    <a:bodyPr/>
                    <a:lstStyle/>
                    <a:p>
                      <a:pPr algn="ctr" fontAlgn="b"/>
                      <a:r>
                        <a:rPr lang="fr-FR" sz="1100" u="none" strike="noStrike" dirty="0">
                          <a:solidFill>
                            <a:srgbClr val="002060"/>
                          </a:solidFill>
                          <a:effectLst/>
                          <a:latin typeface="Marianne" panose="02000000000000000000" pitchFamily="50" charset="0"/>
                        </a:rPr>
                        <a:t>80</a:t>
                      </a:r>
                      <a:endParaRPr lang="fr-FR" sz="1100" b="0" i="0" u="none" strike="noStrike" dirty="0">
                        <a:solidFill>
                          <a:srgbClr val="002060"/>
                        </a:solidFill>
                        <a:effectLst/>
                        <a:latin typeface="Marianne" panose="02000000000000000000" pitchFamily="50" charset="0"/>
                      </a:endParaRPr>
                    </a:p>
                  </a:txBody>
                  <a:tcPr marL="72000" marR="72000" marT="72000" marB="72000" anchor="ctr"/>
                </a:tc>
                <a:extLst>
                  <a:ext uri="{0D108BD9-81ED-4DB2-BD59-A6C34878D82A}">
                    <a16:rowId xmlns:a16="http://schemas.microsoft.com/office/drawing/2014/main" val="137991451"/>
                  </a:ext>
                </a:extLst>
              </a:tr>
              <a:tr h="228600">
                <a:tc>
                  <a:txBody>
                    <a:bodyPr/>
                    <a:lstStyle/>
                    <a:p>
                      <a:pPr algn="ctr" fontAlgn="b"/>
                      <a:r>
                        <a:rPr lang="fr-FR" sz="1100" u="none" strike="noStrike">
                          <a:solidFill>
                            <a:srgbClr val="002060"/>
                          </a:solidFill>
                          <a:effectLst/>
                          <a:latin typeface="Marianne" panose="02000000000000000000" pitchFamily="50" charset="0"/>
                        </a:rPr>
                        <a:t>2017/2018</a:t>
                      </a:r>
                      <a:endParaRPr lang="fr-FR" sz="1100" b="0" i="0" u="none" strike="noStrike">
                        <a:solidFill>
                          <a:srgbClr val="002060"/>
                        </a:solidFill>
                        <a:effectLst/>
                        <a:latin typeface="Marianne" panose="02000000000000000000" pitchFamily="50" charset="0"/>
                      </a:endParaRPr>
                    </a:p>
                  </a:txBody>
                  <a:tcPr marL="72000" marR="72000" marT="72000" marB="72000" anchor="ctr"/>
                </a:tc>
                <a:tc>
                  <a:txBody>
                    <a:bodyPr/>
                    <a:lstStyle/>
                    <a:p>
                      <a:pPr algn="ctr" fontAlgn="b"/>
                      <a:r>
                        <a:rPr lang="fr-FR" sz="1100" u="none" strike="noStrike" dirty="0">
                          <a:solidFill>
                            <a:srgbClr val="002060"/>
                          </a:solidFill>
                          <a:effectLst/>
                          <a:latin typeface="Marianne" panose="02000000000000000000" pitchFamily="50" charset="0"/>
                        </a:rPr>
                        <a:t>85</a:t>
                      </a:r>
                      <a:endParaRPr lang="fr-FR" sz="1100" b="0" i="0" u="none" strike="noStrike" dirty="0">
                        <a:solidFill>
                          <a:srgbClr val="002060"/>
                        </a:solidFill>
                        <a:effectLst/>
                        <a:latin typeface="Marianne" panose="02000000000000000000" pitchFamily="50" charset="0"/>
                      </a:endParaRPr>
                    </a:p>
                  </a:txBody>
                  <a:tcPr marL="72000" marR="72000" marT="72000" marB="72000" anchor="ctr"/>
                </a:tc>
                <a:extLst>
                  <a:ext uri="{0D108BD9-81ED-4DB2-BD59-A6C34878D82A}">
                    <a16:rowId xmlns:a16="http://schemas.microsoft.com/office/drawing/2014/main" val="3637061915"/>
                  </a:ext>
                </a:extLst>
              </a:tr>
              <a:tr h="228600">
                <a:tc>
                  <a:txBody>
                    <a:bodyPr/>
                    <a:lstStyle/>
                    <a:p>
                      <a:pPr algn="ctr" fontAlgn="b"/>
                      <a:r>
                        <a:rPr lang="fr-FR" sz="1100" u="none" strike="noStrike">
                          <a:solidFill>
                            <a:srgbClr val="002060"/>
                          </a:solidFill>
                          <a:effectLst/>
                          <a:latin typeface="Marianne" panose="02000000000000000000" pitchFamily="50" charset="0"/>
                        </a:rPr>
                        <a:t>2018/2019</a:t>
                      </a:r>
                      <a:endParaRPr lang="fr-FR" sz="1100" b="0" i="0" u="none" strike="noStrike">
                        <a:solidFill>
                          <a:srgbClr val="002060"/>
                        </a:solidFill>
                        <a:effectLst/>
                        <a:latin typeface="Marianne" panose="02000000000000000000" pitchFamily="50" charset="0"/>
                      </a:endParaRPr>
                    </a:p>
                  </a:txBody>
                  <a:tcPr marL="72000" marR="72000" marT="72000" marB="72000" anchor="ctr"/>
                </a:tc>
                <a:tc>
                  <a:txBody>
                    <a:bodyPr/>
                    <a:lstStyle/>
                    <a:p>
                      <a:pPr algn="ctr" fontAlgn="b"/>
                      <a:r>
                        <a:rPr lang="fr-FR" sz="1100" u="none" strike="noStrike" dirty="0">
                          <a:solidFill>
                            <a:srgbClr val="002060"/>
                          </a:solidFill>
                          <a:effectLst/>
                          <a:latin typeface="Marianne" panose="02000000000000000000" pitchFamily="50" charset="0"/>
                        </a:rPr>
                        <a:t>100</a:t>
                      </a:r>
                      <a:endParaRPr lang="fr-FR" sz="1100" b="0" i="0" u="none" strike="noStrike" dirty="0">
                        <a:solidFill>
                          <a:srgbClr val="002060"/>
                        </a:solidFill>
                        <a:effectLst/>
                        <a:latin typeface="Marianne" panose="02000000000000000000" pitchFamily="50" charset="0"/>
                      </a:endParaRPr>
                    </a:p>
                  </a:txBody>
                  <a:tcPr marL="72000" marR="72000" marT="72000" marB="72000" anchor="ctr"/>
                </a:tc>
                <a:extLst>
                  <a:ext uri="{0D108BD9-81ED-4DB2-BD59-A6C34878D82A}">
                    <a16:rowId xmlns:a16="http://schemas.microsoft.com/office/drawing/2014/main" val="3361940867"/>
                  </a:ext>
                </a:extLst>
              </a:tr>
              <a:tr h="228600">
                <a:tc>
                  <a:txBody>
                    <a:bodyPr/>
                    <a:lstStyle/>
                    <a:p>
                      <a:pPr algn="ctr" fontAlgn="b"/>
                      <a:r>
                        <a:rPr lang="fr-FR" sz="1100" u="none" strike="noStrike">
                          <a:solidFill>
                            <a:srgbClr val="002060"/>
                          </a:solidFill>
                          <a:effectLst/>
                          <a:latin typeface="Marianne" panose="02000000000000000000" pitchFamily="50" charset="0"/>
                        </a:rPr>
                        <a:t>2019/2020</a:t>
                      </a:r>
                      <a:endParaRPr lang="fr-FR" sz="1100" b="0" i="0" u="none" strike="noStrike">
                        <a:solidFill>
                          <a:srgbClr val="002060"/>
                        </a:solidFill>
                        <a:effectLst/>
                        <a:latin typeface="Marianne" panose="02000000000000000000" pitchFamily="50" charset="0"/>
                      </a:endParaRPr>
                    </a:p>
                  </a:txBody>
                  <a:tcPr marL="72000" marR="72000" marT="72000" marB="72000" anchor="ctr"/>
                </a:tc>
                <a:tc>
                  <a:txBody>
                    <a:bodyPr/>
                    <a:lstStyle/>
                    <a:p>
                      <a:pPr algn="ctr" fontAlgn="b"/>
                      <a:r>
                        <a:rPr lang="fr-FR" sz="1100" u="none" strike="noStrike" dirty="0">
                          <a:solidFill>
                            <a:srgbClr val="002060"/>
                          </a:solidFill>
                          <a:effectLst/>
                          <a:latin typeface="Marianne" panose="02000000000000000000" pitchFamily="50" charset="0"/>
                        </a:rPr>
                        <a:t>112</a:t>
                      </a:r>
                      <a:endParaRPr lang="fr-FR" sz="1100" b="0" i="0" u="none" strike="noStrike" dirty="0">
                        <a:solidFill>
                          <a:srgbClr val="002060"/>
                        </a:solidFill>
                        <a:effectLst/>
                        <a:latin typeface="Marianne" panose="02000000000000000000" pitchFamily="50" charset="0"/>
                      </a:endParaRPr>
                    </a:p>
                  </a:txBody>
                  <a:tcPr marL="72000" marR="72000" marT="72000" marB="72000" anchor="ctr"/>
                </a:tc>
                <a:extLst>
                  <a:ext uri="{0D108BD9-81ED-4DB2-BD59-A6C34878D82A}">
                    <a16:rowId xmlns:a16="http://schemas.microsoft.com/office/drawing/2014/main" val="3858495991"/>
                  </a:ext>
                </a:extLst>
              </a:tr>
              <a:tr h="228600">
                <a:tc>
                  <a:txBody>
                    <a:bodyPr/>
                    <a:lstStyle/>
                    <a:p>
                      <a:pPr algn="ctr" fontAlgn="b"/>
                      <a:r>
                        <a:rPr lang="fr-FR" sz="1100" u="none" strike="noStrike">
                          <a:solidFill>
                            <a:srgbClr val="002060"/>
                          </a:solidFill>
                          <a:effectLst/>
                          <a:latin typeface="Marianne" panose="02000000000000000000" pitchFamily="50" charset="0"/>
                        </a:rPr>
                        <a:t>2020/2021</a:t>
                      </a:r>
                      <a:endParaRPr lang="fr-FR" sz="1100" b="0" i="0" u="none" strike="noStrike">
                        <a:solidFill>
                          <a:srgbClr val="002060"/>
                        </a:solidFill>
                        <a:effectLst/>
                        <a:latin typeface="Marianne" panose="02000000000000000000" pitchFamily="50" charset="0"/>
                      </a:endParaRPr>
                    </a:p>
                  </a:txBody>
                  <a:tcPr marL="72000" marR="72000" marT="72000" marB="72000" anchor="ctr"/>
                </a:tc>
                <a:tc>
                  <a:txBody>
                    <a:bodyPr/>
                    <a:lstStyle/>
                    <a:p>
                      <a:pPr algn="ctr" fontAlgn="b"/>
                      <a:r>
                        <a:rPr lang="fr-FR" sz="1100" u="none" strike="noStrike" dirty="0">
                          <a:solidFill>
                            <a:srgbClr val="002060"/>
                          </a:solidFill>
                          <a:effectLst/>
                          <a:latin typeface="Marianne" panose="02000000000000000000" pitchFamily="50" charset="0"/>
                        </a:rPr>
                        <a:t>116</a:t>
                      </a:r>
                      <a:endParaRPr lang="fr-FR" sz="1100" b="0" i="0" u="none" strike="noStrike" dirty="0">
                        <a:solidFill>
                          <a:srgbClr val="002060"/>
                        </a:solidFill>
                        <a:effectLst/>
                        <a:latin typeface="Marianne" panose="02000000000000000000" pitchFamily="50" charset="0"/>
                      </a:endParaRPr>
                    </a:p>
                  </a:txBody>
                  <a:tcPr marL="72000" marR="72000" marT="72000" marB="72000" anchor="ctr"/>
                </a:tc>
                <a:extLst>
                  <a:ext uri="{0D108BD9-81ED-4DB2-BD59-A6C34878D82A}">
                    <a16:rowId xmlns:a16="http://schemas.microsoft.com/office/drawing/2014/main" val="835036772"/>
                  </a:ext>
                </a:extLst>
              </a:tr>
              <a:tr h="228600">
                <a:tc>
                  <a:txBody>
                    <a:bodyPr/>
                    <a:lstStyle/>
                    <a:p>
                      <a:pPr algn="ctr" fontAlgn="b"/>
                      <a:r>
                        <a:rPr lang="fr-FR" sz="1100" u="none" strike="noStrike">
                          <a:solidFill>
                            <a:srgbClr val="002060"/>
                          </a:solidFill>
                          <a:effectLst/>
                          <a:latin typeface="Marianne" panose="02000000000000000000" pitchFamily="50" charset="0"/>
                        </a:rPr>
                        <a:t>2021/2022</a:t>
                      </a:r>
                      <a:endParaRPr lang="fr-FR" sz="1100" b="0" i="0" u="none" strike="noStrike">
                        <a:solidFill>
                          <a:srgbClr val="002060"/>
                        </a:solidFill>
                        <a:effectLst/>
                        <a:latin typeface="Marianne" panose="02000000000000000000" pitchFamily="50" charset="0"/>
                      </a:endParaRPr>
                    </a:p>
                  </a:txBody>
                  <a:tcPr marL="72000" marR="72000" marT="72000" marB="72000" anchor="ctr"/>
                </a:tc>
                <a:tc>
                  <a:txBody>
                    <a:bodyPr/>
                    <a:lstStyle/>
                    <a:p>
                      <a:pPr algn="ctr" fontAlgn="b"/>
                      <a:r>
                        <a:rPr lang="fr-FR" sz="1100" u="none" strike="noStrike" dirty="0">
                          <a:solidFill>
                            <a:srgbClr val="002060"/>
                          </a:solidFill>
                          <a:effectLst/>
                          <a:latin typeface="Marianne" panose="02000000000000000000" pitchFamily="50" charset="0"/>
                        </a:rPr>
                        <a:t>79</a:t>
                      </a:r>
                      <a:endParaRPr lang="fr-FR" sz="1100" b="0" i="0" u="none" strike="noStrike" dirty="0">
                        <a:solidFill>
                          <a:srgbClr val="002060"/>
                        </a:solidFill>
                        <a:effectLst/>
                        <a:latin typeface="Marianne" panose="02000000000000000000" pitchFamily="50" charset="0"/>
                      </a:endParaRPr>
                    </a:p>
                  </a:txBody>
                  <a:tcPr marL="72000" marR="72000" marT="72000" marB="72000" anchor="ctr"/>
                </a:tc>
                <a:extLst>
                  <a:ext uri="{0D108BD9-81ED-4DB2-BD59-A6C34878D82A}">
                    <a16:rowId xmlns:a16="http://schemas.microsoft.com/office/drawing/2014/main" val="2096174291"/>
                  </a:ext>
                </a:extLst>
              </a:tr>
              <a:tr h="228600">
                <a:tc>
                  <a:txBody>
                    <a:bodyPr/>
                    <a:lstStyle/>
                    <a:p>
                      <a:pPr algn="ctr" fontAlgn="b"/>
                      <a:r>
                        <a:rPr lang="fr-FR" sz="1100" u="none" strike="noStrike">
                          <a:solidFill>
                            <a:srgbClr val="002060"/>
                          </a:solidFill>
                          <a:effectLst/>
                          <a:latin typeface="Marianne" panose="02000000000000000000" pitchFamily="50" charset="0"/>
                        </a:rPr>
                        <a:t>2022/2023</a:t>
                      </a:r>
                      <a:endParaRPr lang="fr-FR" sz="1100" b="0" i="0" u="none" strike="noStrike">
                        <a:solidFill>
                          <a:srgbClr val="002060"/>
                        </a:solidFill>
                        <a:effectLst/>
                        <a:latin typeface="Marianne" panose="02000000000000000000" pitchFamily="50" charset="0"/>
                      </a:endParaRPr>
                    </a:p>
                  </a:txBody>
                  <a:tcPr marL="72000" marR="72000" marT="72000" marB="72000" anchor="ctr"/>
                </a:tc>
                <a:tc>
                  <a:txBody>
                    <a:bodyPr/>
                    <a:lstStyle/>
                    <a:p>
                      <a:pPr algn="ctr" fontAlgn="b"/>
                      <a:r>
                        <a:rPr lang="fr-FR" sz="1100" u="none" strike="noStrike" dirty="0">
                          <a:solidFill>
                            <a:srgbClr val="002060"/>
                          </a:solidFill>
                          <a:effectLst/>
                          <a:latin typeface="Marianne" panose="02000000000000000000" pitchFamily="50" charset="0"/>
                        </a:rPr>
                        <a:t>300</a:t>
                      </a:r>
                      <a:endParaRPr lang="fr-FR" sz="1100" b="0" i="0" u="none" strike="noStrike" dirty="0">
                        <a:solidFill>
                          <a:srgbClr val="002060"/>
                        </a:solidFill>
                        <a:effectLst/>
                        <a:latin typeface="Marianne" panose="02000000000000000000" pitchFamily="50" charset="0"/>
                      </a:endParaRPr>
                    </a:p>
                  </a:txBody>
                  <a:tcPr marL="72000" marR="72000" marT="72000" marB="72000" anchor="ctr"/>
                </a:tc>
                <a:extLst>
                  <a:ext uri="{0D108BD9-81ED-4DB2-BD59-A6C34878D82A}">
                    <a16:rowId xmlns:a16="http://schemas.microsoft.com/office/drawing/2014/main" val="359613737"/>
                  </a:ext>
                </a:extLst>
              </a:tr>
              <a:tr h="228600">
                <a:tc>
                  <a:txBody>
                    <a:bodyPr/>
                    <a:lstStyle/>
                    <a:p>
                      <a:pPr algn="ctr" fontAlgn="b"/>
                      <a:r>
                        <a:rPr lang="fr-FR" sz="1100" u="none" strike="noStrike" dirty="0">
                          <a:solidFill>
                            <a:srgbClr val="002060"/>
                          </a:solidFill>
                          <a:effectLst/>
                          <a:latin typeface="Marianne" panose="02000000000000000000" pitchFamily="50" charset="0"/>
                        </a:rPr>
                        <a:t>2023/2024</a:t>
                      </a:r>
                      <a:endParaRPr lang="fr-FR" sz="1100" b="0" i="0" u="none" strike="noStrike" dirty="0">
                        <a:solidFill>
                          <a:srgbClr val="002060"/>
                        </a:solidFill>
                        <a:effectLst/>
                        <a:latin typeface="Marianne" panose="02000000000000000000" pitchFamily="50" charset="0"/>
                      </a:endParaRPr>
                    </a:p>
                  </a:txBody>
                  <a:tcPr marL="72000" marR="72000" marT="72000" marB="72000" anchor="ctr"/>
                </a:tc>
                <a:tc>
                  <a:txBody>
                    <a:bodyPr/>
                    <a:lstStyle/>
                    <a:p>
                      <a:pPr algn="ctr" fontAlgn="b"/>
                      <a:r>
                        <a:rPr lang="fr-FR" sz="1100" u="none" strike="noStrike" dirty="0">
                          <a:solidFill>
                            <a:srgbClr val="002060"/>
                          </a:solidFill>
                          <a:effectLst/>
                          <a:latin typeface="Marianne" panose="02000000000000000000" pitchFamily="50" charset="0"/>
                        </a:rPr>
                        <a:t>474</a:t>
                      </a:r>
                      <a:endParaRPr lang="fr-FR" sz="1100" b="0" i="0" u="none" strike="noStrike" dirty="0">
                        <a:solidFill>
                          <a:srgbClr val="002060"/>
                        </a:solidFill>
                        <a:effectLst/>
                        <a:latin typeface="Marianne" panose="02000000000000000000" pitchFamily="50" charset="0"/>
                      </a:endParaRPr>
                    </a:p>
                  </a:txBody>
                  <a:tcPr marL="72000" marR="72000" marT="72000" marB="72000" anchor="ctr"/>
                </a:tc>
                <a:extLst>
                  <a:ext uri="{0D108BD9-81ED-4DB2-BD59-A6C34878D82A}">
                    <a16:rowId xmlns:a16="http://schemas.microsoft.com/office/drawing/2014/main" val="2847228633"/>
                  </a:ext>
                </a:extLst>
              </a:tr>
            </a:tbl>
          </a:graphicData>
        </a:graphic>
      </p:graphicFrame>
    </p:spTree>
    <p:extLst>
      <p:ext uri="{BB962C8B-B14F-4D97-AF65-F5344CB8AC3E}">
        <p14:creationId xmlns:p14="http://schemas.microsoft.com/office/powerpoint/2010/main" val="1787521320"/>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859</TotalTime>
  <Words>1187</Words>
  <Application>Microsoft Office PowerPoint</Application>
  <PresentationFormat>Grand écran</PresentationFormat>
  <Paragraphs>115</Paragraphs>
  <Slides>13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13</vt:i4>
      </vt:variant>
    </vt:vector>
  </HeadingPairs>
  <TitlesOfParts>
    <vt:vector size="19" baseType="lpstr">
      <vt:lpstr>Arial</vt:lpstr>
      <vt:lpstr>Calibri</vt:lpstr>
      <vt:lpstr>Calibri Light</vt:lpstr>
      <vt:lpstr>Marianne</vt:lpstr>
      <vt:lpstr>Times New Roman</vt:lpstr>
      <vt:lpstr>Thème Office</vt:lpstr>
      <vt:lpstr>Présentation PowerPoint</vt:lpstr>
      <vt:lpstr>Présentation PowerPoint</vt:lpstr>
      <vt:lpstr>Présentation du dispositif</vt:lpstr>
      <vt:lpstr>Cadre juridique</vt:lpstr>
      <vt:lpstr>Conditions d’accès / public concerné</vt:lpstr>
      <vt:lpstr>Conditions d’attribution</vt:lpstr>
      <vt:lpstr> Calcul du montant de l’aide</vt:lpstr>
      <vt:lpstr>Évolution du budget alloué au dispositif</vt:lpstr>
      <vt:lpstr>Évolutions du nombre de bénéficiaires </vt:lpstr>
      <vt:lpstr>Bilan du dispositif AESH  2023-2024 Rythme nord &amp; 2024 Rythme sud</vt:lpstr>
      <vt:lpstr>Statut des élèves bénéficiant de l’aide AESH en 2023-2024</vt:lpstr>
      <vt:lpstr>Répartition des demandes par type d’établissement</vt:lpstr>
      <vt:lpstr>Evolutions du dispositif</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Bourses scolaires</dc:title>
  <dc:creator>LOURY Myriam</dc:creator>
  <cp:lastModifiedBy>LOURY Myriam</cp:lastModifiedBy>
  <cp:revision>48</cp:revision>
  <dcterms:created xsi:type="dcterms:W3CDTF">2025-03-06T14:20:10Z</dcterms:created>
  <dcterms:modified xsi:type="dcterms:W3CDTF">2025-03-10T10:51:26Z</dcterms:modified>
</cp:coreProperties>
</file>